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notesMasterIdLst>
    <p:notesMasterId r:id="rId28"/>
  </p:notesMasterIdLst>
  <p:sldIdLst>
    <p:sldId id="256" r:id="rId2"/>
    <p:sldId id="258" r:id="rId3"/>
    <p:sldId id="274" r:id="rId4"/>
    <p:sldId id="259" r:id="rId5"/>
    <p:sldId id="275" r:id="rId6"/>
    <p:sldId id="271" r:id="rId7"/>
    <p:sldId id="261" r:id="rId8"/>
    <p:sldId id="276" r:id="rId9"/>
    <p:sldId id="290" r:id="rId10"/>
    <p:sldId id="272" r:id="rId11"/>
    <p:sldId id="278" r:id="rId12"/>
    <p:sldId id="277" r:id="rId13"/>
    <p:sldId id="279" r:id="rId14"/>
    <p:sldId id="291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73" r:id="rId23"/>
    <p:sldId id="289" r:id="rId24"/>
    <p:sldId id="288" r:id="rId25"/>
    <p:sldId id="266" r:id="rId26"/>
    <p:sldId id="287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582C"/>
    <a:srgbClr val="A75F0A"/>
    <a:srgbClr val="1D2636"/>
    <a:srgbClr val="17202F"/>
    <a:srgbClr val="494D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16C5FB-D0EA-4E1E-B2B3-C288289ECE00}" v="78" dt="2023-08-22T12:28:18.424"/>
    <p1510:client id="{AA6B6203-BB4E-474A-A04E-F4863D5C9156}" v="130" dt="2023-08-22T07:53:35.060"/>
    <p1510:client id="{E1000D81-EAC7-4171-8303-20496EF3BA27}" v="2614" dt="2023-02-26T11:58:53.367"/>
    <p1510:client id="{F008F17B-AE42-405D-BABE-32711E4E66D7}" v="3445" dt="2023-02-23T10:54:27.9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543" autoAdjust="0"/>
  </p:normalViewPr>
  <p:slideViewPr>
    <p:cSldViewPr snapToGrid="0">
      <p:cViewPr varScale="1">
        <p:scale>
          <a:sx n="71" d="100"/>
          <a:sy n="71" d="100"/>
        </p:scale>
        <p:origin x="110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7.png>
</file>

<file path=ppt/media/image8.png>
</file>

<file path=ppt/media/image9.png>
</file>

<file path=ppt/media/media1.m4v>
</file>

<file path=ppt/media/media2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9442AB-2DDE-446D-9FA1-2D945D0B93EB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7079E-44C9-4393-8F35-37DE506AFE3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60288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962139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279136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None/>
            </a:pPr>
            <a:endParaRPr lang="en-SG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582419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249246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892605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98348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055921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Subsamples: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The fraction of samples to be used for fitting the individual base learners. Values must be in the range </a:t>
            </a:r>
            <a:r>
              <a:rPr lang="en-US" dirty="0">
                <a:effectLst/>
              </a:rPr>
              <a:t>(0.0,</a:t>
            </a:r>
            <a:r>
              <a:rPr lang="en-US" dirty="0"/>
              <a:t> </a:t>
            </a:r>
            <a:r>
              <a:rPr lang="en-US" dirty="0">
                <a:effectLst/>
              </a:rPr>
              <a:t>1.0]</a:t>
            </a: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If smaller than 1.0 this results in Stochastic Gradient Boosting. 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S</a:t>
            </a:r>
            <a:r>
              <a:rPr lang="en-US" dirty="0">
                <a:effectLst/>
              </a:rPr>
              <a:t>ubsample</a:t>
            </a: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 interacts with the parameter </a:t>
            </a:r>
            <a:r>
              <a:rPr lang="en-US" dirty="0">
                <a:effectLst/>
              </a:rPr>
              <a:t>n_estimators</a:t>
            </a: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 Choosing </a:t>
            </a:r>
            <a:r>
              <a:rPr lang="en-US" dirty="0">
                <a:effectLst/>
              </a:rPr>
              <a:t>subsample</a:t>
            </a:r>
            <a:r>
              <a:rPr lang="en-US" dirty="0"/>
              <a:t> </a:t>
            </a:r>
            <a:r>
              <a:rPr lang="en-US" dirty="0">
                <a:effectLst/>
              </a:rPr>
              <a:t>&lt;</a:t>
            </a:r>
            <a:r>
              <a:rPr lang="en-US" dirty="0"/>
              <a:t> </a:t>
            </a:r>
            <a:r>
              <a:rPr lang="en-US" dirty="0">
                <a:effectLst/>
              </a:rPr>
              <a:t>1.0</a:t>
            </a:r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 leads to a reduction of variance and an increase in bias. 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105720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Subsamples?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367402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Subsamples?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20894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Subsamples?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05123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755882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Subsamples?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74999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450470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23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246720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24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384468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26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53316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81483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683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1312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None/>
            </a:pPr>
            <a:endParaRPr lang="en-SG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9864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None/>
            </a:pPr>
            <a:endParaRPr lang="en-SG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30216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None/>
            </a:pPr>
            <a:endParaRPr lang="en-SG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28022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079E-44C9-4393-8F35-37DE506AFE39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13721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621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53156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12898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54374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1724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4678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4956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99569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40772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70016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69693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EA133F4-345F-4E33-B486-AD9494DA88C0}" type="datetimeFigureOut">
              <a:rPr lang="en-SG" smtClean="0"/>
              <a:t>24/8/2023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14AE47A-5E40-437B-A188-85D152C5B17B}" type="slidenum">
              <a:rPr lang="en-SG" smtClean="0"/>
              <a:t>‹#›</a:t>
            </a:fld>
            <a:endParaRPr lang="en-SG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68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5" Type="http://schemas.openxmlformats.org/officeDocument/2006/relationships/image" Target="../media/image35.png"/><Relationship Id="rId4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4v"/><Relationship Id="rId1" Type="http://schemas.microsoft.com/office/2007/relationships/media" Target="../media/media2.m4v"/><Relationship Id="rId5" Type="http://schemas.openxmlformats.org/officeDocument/2006/relationships/image" Target="../media/image36.png"/><Relationship Id="rId4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cs.cmu.edu/~keystroke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51B48-A977-00E7-D1AA-A707E1D5C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159" y="465826"/>
            <a:ext cx="10981426" cy="1613140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User Authentication Using Classical Machine Learning: </a:t>
            </a:r>
            <a:br>
              <a:rPr lang="en-US" sz="4000" dirty="0"/>
            </a:br>
            <a:r>
              <a:rPr lang="en-US" sz="4000" dirty="0"/>
              <a:t>Leveraging Key Typing Dynamics Behavior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CEFA8-DFC3-6EC0-5F4C-80121CDC9A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SG" dirty="0"/>
              <a:t>ITI105 Project Presentation</a:t>
            </a:r>
          </a:p>
          <a:p>
            <a:r>
              <a:rPr lang="en-SG" dirty="0"/>
              <a:t>23-August-2023</a:t>
            </a:r>
          </a:p>
          <a:p>
            <a:r>
              <a:rPr lang="en-SG" dirty="0"/>
              <a:t>ALLEN LEE and Jacob Abraham</a:t>
            </a:r>
          </a:p>
        </p:txBody>
      </p:sp>
    </p:spTree>
    <p:extLst>
      <p:ext uri="{BB962C8B-B14F-4D97-AF65-F5344CB8AC3E}">
        <p14:creationId xmlns:p14="http://schemas.microsoft.com/office/powerpoint/2010/main" val="151460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11518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Data preparation, Exploratory Data Analysis and Feature Engineering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9E86B9-E9B2-633B-3C83-606560188D6F}"/>
              </a:ext>
            </a:extLst>
          </p:cNvPr>
          <p:cNvSpPr txBox="1"/>
          <p:nvPr/>
        </p:nvSpPr>
        <p:spPr>
          <a:xfrm>
            <a:off x="673549" y="1388228"/>
            <a:ext cx="11518451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 is also noted that “Up-to-Down” values can be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negative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The range of “</a:t>
            </a:r>
            <a:r>
              <a:rPr lang="en-SG" sz="1800" b="1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UD.period.t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is from -0.24 to 12.45.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1A6BD10-7D99-B54F-1631-040F3CD76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104" y="2011202"/>
            <a:ext cx="9445792" cy="4114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F6E074-ACEB-2211-2531-D185D58EA94C}"/>
              </a:ext>
            </a:extLst>
          </p:cNvPr>
          <p:cNvSpPr txBox="1"/>
          <p:nvPr/>
        </p:nvSpPr>
        <p:spPr>
          <a:xfrm>
            <a:off x="677726" y="589631"/>
            <a:ext cx="299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Data Analysis</a:t>
            </a:r>
            <a:endParaRPr lang="en-SG" sz="28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920369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115326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Data preparation, Exploratory Data Analysis and Feature Engineering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9E86B9-E9B2-633B-3C83-606560188D6F}"/>
              </a:ext>
            </a:extLst>
          </p:cNvPr>
          <p:cNvSpPr txBox="1"/>
          <p:nvPr/>
        </p:nvSpPr>
        <p:spPr>
          <a:xfrm>
            <a:off x="652033" y="1076251"/>
            <a:ext cx="11518451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Outliers</a:t>
            </a:r>
            <a:r>
              <a:rPr lang="en-SG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were also observed with analysis and visualization.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106AA09-E3BC-AB63-FFB8-0D47980DD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246" y="1399957"/>
            <a:ext cx="10895045" cy="345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E50B6F8-5F73-D0C0-BE7D-4BB1F50F8870}"/>
              </a:ext>
            </a:extLst>
          </p:cNvPr>
          <p:cNvSpPr txBox="1"/>
          <p:nvPr/>
        </p:nvSpPr>
        <p:spPr>
          <a:xfrm>
            <a:off x="677726" y="578873"/>
            <a:ext cx="299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Data Analysis</a:t>
            </a:r>
            <a:endParaRPr lang="en-SG" sz="2800" dirty="0">
              <a:highlight>
                <a:srgbClr val="00FF00"/>
              </a:highligh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A88116-F28D-D36F-1F2F-868C1728E86D}"/>
              </a:ext>
            </a:extLst>
          </p:cNvPr>
          <p:cNvSpPr txBox="1"/>
          <p:nvPr/>
        </p:nvSpPr>
        <p:spPr>
          <a:xfrm>
            <a:off x="666396" y="5061774"/>
            <a:ext cx="115184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S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erformance of </a:t>
            </a:r>
            <a:r>
              <a:rPr lang="en-SG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Random Forest Classier with and without outliers </a:t>
            </a:r>
            <a:r>
              <a:rPr lang="en-S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was found to be the </a:t>
            </a:r>
            <a:r>
              <a:rPr lang="en-SG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same</a:t>
            </a:r>
            <a:r>
              <a:rPr lang="en-S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 </a:t>
            </a:r>
            <a:r>
              <a:rPr lang="en-SG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numerical features </a:t>
            </a:r>
            <a:r>
              <a:rPr lang="en-S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the dataset were </a:t>
            </a:r>
            <a:r>
              <a:rPr lang="en-SG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scaled</a:t>
            </a:r>
            <a:r>
              <a:rPr lang="en-S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ensure that the features have comparable magnitudes.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368579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115326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Data preparation, Exploratory Data Analysis and Feature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DBC6A6-0F1E-0361-D2CB-64416F5C013E}"/>
              </a:ext>
            </a:extLst>
          </p:cNvPr>
          <p:cNvSpPr txBox="1"/>
          <p:nvPr/>
        </p:nvSpPr>
        <p:spPr>
          <a:xfrm>
            <a:off x="662239" y="1163648"/>
            <a:ext cx="820494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Feature importance </a:t>
            </a:r>
            <a:r>
              <a:rPr lang="en-US" dirty="0"/>
              <a:t>analysis was performed using </a:t>
            </a:r>
            <a:r>
              <a:rPr lang="en-SG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Random Forest Classifier.</a:t>
            </a:r>
          </a:p>
          <a:p>
            <a:endParaRPr lang="en-SG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b="1" dirty="0">
                <a:latin typeface="Calibri" panose="020F0502020204030204" pitchFamily="34" charset="0"/>
                <a:cs typeface="Times New Roman" panose="02020603050405020304" pitchFamily="18" charset="0"/>
              </a:rPr>
              <a:t>21 features </a:t>
            </a:r>
            <a:r>
              <a:rPr lang="en-SG" dirty="0">
                <a:latin typeface="Calibri" panose="020F0502020204030204" pitchFamily="34" charset="0"/>
                <a:cs typeface="Times New Roman" panose="02020603050405020304" pitchFamily="18" charset="0"/>
              </a:rPr>
              <a:t>(from the original 31 features) were selected for </a:t>
            </a:r>
            <a:r>
              <a:rPr lang="en-SG" b="1" dirty="0">
                <a:latin typeface="Calibri" panose="020F0502020204030204" pitchFamily="34" charset="0"/>
                <a:cs typeface="Times New Roman" panose="02020603050405020304" pitchFamily="18" charset="0"/>
              </a:rPr>
              <a:t>final feature set</a:t>
            </a:r>
            <a:r>
              <a:rPr lang="en-SG" dirty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S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F63D65-4EEA-0ACE-2705-C94A57744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7886" y="619125"/>
            <a:ext cx="2105025" cy="56197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002835-8A65-DF51-B323-8DA41CECCB06}"/>
              </a:ext>
            </a:extLst>
          </p:cNvPr>
          <p:cNvSpPr txBox="1"/>
          <p:nvPr/>
        </p:nvSpPr>
        <p:spPr>
          <a:xfrm>
            <a:off x="677726" y="578873"/>
            <a:ext cx="299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Data Analysis</a:t>
            </a:r>
            <a:endParaRPr lang="en-SG" sz="2800" dirty="0">
              <a:highlight>
                <a:srgbClr val="00FF00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AE11D5-17F6-AA67-AF71-38816C058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460" y="2671402"/>
            <a:ext cx="4933925" cy="337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84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Modelling and Experiments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E6B512-2C78-FE68-8870-C60A08A8DECA}"/>
              </a:ext>
            </a:extLst>
          </p:cNvPr>
          <p:cNvSpPr txBox="1"/>
          <p:nvPr/>
        </p:nvSpPr>
        <p:spPr>
          <a:xfrm>
            <a:off x="677726" y="589631"/>
            <a:ext cx="566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Modelling with benchmark dataset</a:t>
            </a:r>
            <a:endParaRPr lang="en-SG" sz="2800" dirty="0">
              <a:highlight>
                <a:srgbClr val="00FF00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275238-69AD-8BE6-CD43-3A65AEC9F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021" y="1366331"/>
            <a:ext cx="3156563" cy="20626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862FEA-6A23-FD67-E20A-B0D1850F8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6005" y="3911216"/>
            <a:ext cx="3160596" cy="20626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F129BA0-7098-06F6-88C9-EC9881B35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0839" y="1566592"/>
            <a:ext cx="2206004" cy="17701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07A070-D186-867E-0E23-B71951FEC2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3113" y="1572893"/>
            <a:ext cx="2206004" cy="17429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BD2523-40AE-DE6E-DD41-CA01DA774C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2368" y="3986204"/>
            <a:ext cx="2187109" cy="17701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59633B-C56A-992D-6F0D-7E513F03A40C}"/>
              </a:ext>
            </a:extLst>
          </p:cNvPr>
          <p:cNvSpPr txBox="1"/>
          <p:nvPr/>
        </p:nvSpPr>
        <p:spPr>
          <a:xfrm>
            <a:off x="806246" y="1163232"/>
            <a:ext cx="2781958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/>
              <a:t>Base Learning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Decision Tree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K-Nearest Neighbors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Naive Bayes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Logistic Regression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Support Vector Machine</a:t>
            </a:r>
          </a:p>
          <a:p>
            <a:pPr>
              <a:spcAft>
                <a:spcPts val="1200"/>
              </a:spcAft>
            </a:pPr>
            <a:r>
              <a:rPr lang="en-US" b="1" dirty="0"/>
              <a:t>Ensemble Learning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Random Forest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AdaBoost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Gradient Boosting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Voting Classifier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Stacking Classifier</a:t>
            </a:r>
            <a:endParaRPr lang="en-SG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B4645C6-3336-3239-53D7-A04C1B65E9A9}"/>
              </a:ext>
            </a:extLst>
          </p:cNvPr>
          <p:cNvGrpSpPr/>
          <p:nvPr/>
        </p:nvGrpSpPr>
        <p:grpSpPr>
          <a:xfrm>
            <a:off x="5988368" y="3839949"/>
            <a:ext cx="2235494" cy="2332296"/>
            <a:chOff x="5988368" y="3839949"/>
            <a:chExt cx="2235494" cy="233229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8805E2E-1E03-C734-59F9-D0BFC3329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88368" y="3839949"/>
              <a:ext cx="2235494" cy="2062666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665F7CE-2C2F-7EF7-24D3-70B9ED2E2622}"/>
                </a:ext>
              </a:extLst>
            </p:cNvPr>
            <p:cNvSpPr txBox="1"/>
            <p:nvPr/>
          </p:nvSpPr>
          <p:spPr>
            <a:xfrm>
              <a:off x="6534438" y="5895246"/>
              <a:ext cx="13554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Random Forest</a:t>
              </a:r>
              <a:endParaRPr lang="en-SG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78442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Modelling and Experiments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E6B512-2C78-FE68-8870-C60A08A8DECA}"/>
              </a:ext>
            </a:extLst>
          </p:cNvPr>
          <p:cNvSpPr txBox="1"/>
          <p:nvPr/>
        </p:nvSpPr>
        <p:spPr>
          <a:xfrm>
            <a:off x="677726" y="589631"/>
            <a:ext cx="566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Modelling with benchmark dataset</a:t>
            </a:r>
            <a:endParaRPr lang="en-SG" sz="2800" dirty="0">
              <a:highlight>
                <a:srgbClr val="00FF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A97DB8-51C4-0AC5-11DB-F51AE82B4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707" y="1547448"/>
            <a:ext cx="8200855" cy="345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72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Modelling and Experiments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F3E135-B59F-D600-652F-5C3BCA84660C}"/>
              </a:ext>
            </a:extLst>
          </p:cNvPr>
          <p:cNvSpPr txBox="1"/>
          <p:nvPr/>
        </p:nvSpPr>
        <p:spPr>
          <a:xfrm>
            <a:off x="2725567" y="1140772"/>
            <a:ext cx="72428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n-NO" b="1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SVM</a:t>
            </a:r>
            <a:r>
              <a:rPr lang="nn-NO" b="0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 with ‘</a:t>
            </a:r>
            <a:r>
              <a:rPr lang="nn-NO" b="1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RBF</a:t>
            </a:r>
            <a:r>
              <a:rPr lang="nn-NO" b="0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’ kernel</a:t>
            </a:r>
          </a:p>
          <a:p>
            <a:r>
              <a:rPr lang="nn-NO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Best parameters: {'svm__</a:t>
            </a:r>
            <a:r>
              <a:rPr lang="nn-NO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nn-NO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': </a:t>
            </a:r>
            <a:r>
              <a:rPr lang="nn-NO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10</a:t>
            </a:r>
            <a:r>
              <a:rPr lang="nn-NO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, 'svm__</a:t>
            </a:r>
            <a:r>
              <a:rPr lang="nn-NO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gamma</a:t>
            </a:r>
            <a:r>
              <a:rPr lang="nn-NO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': </a:t>
            </a:r>
            <a:r>
              <a:rPr lang="nn-NO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0.01</a:t>
            </a:r>
            <a:r>
              <a:rPr lang="nn-NO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}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Best </a:t>
            </a:r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cross validation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accuracy: </a:t>
            </a:r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0.94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Test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set score: </a:t>
            </a:r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0.93</a:t>
            </a:r>
            <a:endParaRPr lang="en-SG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387560-9B76-8A33-01C0-8217870ACF7F}"/>
              </a:ext>
            </a:extLst>
          </p:cNvPr>
          <p:cNvSpPr txBox="1"/>
          <p:nvPr/>
        </p:nvSpPr>
        <p:spPr>
          <a:xfrm>
            <a:off x="677726" y="589631"/>
            <a:ext cx="566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Modelling with hybrid dataset</a:t>
            </a:r>
            <a:endParaRPr lang="en-SG" sz="2800" dirty="0">
              <a:highlight>
                <a:srgbClr val="00FF00"/>
              </a:highlight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582A7CA-5CDA-B87D-E075-590F1B04F136}"/>
              </a:ext>
            </a:extLst>
          </p:cNvPr>
          <p:cNvGrpSpPr/>
          <p:nvPr/>
        </p:nvGrpSpPr>
        <p:grpSpPr>
          <a:xfrm>
            <a:off x="753032" y="2639938"/>
            <a:ext cx="5013066" cy="3600000"/>
            <a:chOff x="1506068" y="2614280"/>
            <a:chExt cx="5013066" cy="3600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BBC8934-492A-8EB3-DC97-9D87D5C97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06068" y="2614280"/>
              <a:ext cx="4917526" cy="360000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7C9E877-4666-64EA-2757-0FBE6F5D3E11}"/>
                </a:ext>
              </a:extLst>
            </p:cNvPr>
            <p:cNvSpPr/>
            <p:nvPr/>
          </p:nvSpPr>
          <p:spPr>
            <a:xfrm>
              <a:off x="2355924" y="3270326"/>
              <a:ext cx="4163210" cy="204396"/>
            </a:xfrm>
            <a:prstGeom prst="rect">
              <a:avLst/>
            </a:prstGeom>
            <a:solidFill>
              <a:srgbClr val="FF0000">
                <a:alpha val="15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4B2A90E-D79E-BFB8-6137-D4A9E6641DF8}"/>
                </a:ext>
              </a:extLst>
            </p:cNvPr>
            <p:cNvSpPr/>
            <p:nvPr/>
          </p:nvSpPr>
          <p:spPr>
            <a:xfrm>
              <a:off x="2355924" y="4501615"/>
              <a:ext cx="4163210" cy="204396"/>
            </a:xfrm>
            <a:prstGeom prst="rect">
              <a:avLst/>
            </a:prstGeom>
            <a:solidFill>
              <a:srgbClr val="92D050">
                <a:alpha val="15000"/>
              </a:srgbClr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DDACA97-9D6C-537B-084B-9DBDDEF46FE9}"/>
              </a:ext>
            </a:extLst>
          </p:cNvPr>
          <p:cNvSpPr txBox="1"/>
          <p:nvPr/>
        </p:nvSpPr>
        <p:spPr>
          <a:xfrm>
            <a:off x="5884433" y="3263761"/>
            <a:ext cx="60457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Subject-s002 has the worst metrics among 11 subjects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Subject-s010 has the best metrics among 11 subjects</a:t>
            </a:r>
          </a:p>
        </p:txBody>
      </p:sp>
    </p:spTree>
    <p:extLst>
      <p:ext uri="{BB962C8B-B14F-4D97-AF65-F5344CB8AC3E}">
        <p14:creationId xmlns:p14="http://schemas.microsoft.com/office/powerpoint/2010/main" val="3124842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Modelling and Experiments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F3E135-B59F-D600-652F-5C3BCA84660C}"/>
              </a:ext>
            </a:extLst>
          </p:cNvPr>
          <p:cNvSpPr txBox="1"/>
          <p:nvPr/>
        </p:nvSpPr>
        <p:spPr>
          <a:xfrm>
            <a:off x="2949837" y="1290214"/>
            <a:ext cx="72428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n-NO" b="1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SVM</a:t>
            </a:r>
            <a:r>
              <a:rPr lang="nn-NO" b="0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 with ‘</a:t>
            </a:r>
            <a:r>
              <a:rPr lang="nn-NO" b="1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Poly</a:t>
            </a:r>
            <a:r>
              <a:rPr lang="nn-NO" b="0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’ kernel</a:t>
            </a:r>
          </a:p>
          <a:p>
            <a:r>
              <a:rPr lang="en-SG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Best parameters: {'svm__</a:t>
            </a:r>
            <a:r>
              <a:rPr lang="en-SG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SG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': </a:t>
            </a:r>
            <a:r>
              <a:rPr lang="en-SG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10</a:t>
            </a:r>
            <a:r>
              <a:rPr lang="en-SG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, 'svm__</a:t>
            </a:r>
            <a:r>
              <a:rPr lang="en-SG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degree</a:t>
            </a:r>
            <a:r>
              <a:rPr lang="en-SG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': </a:t>
            </a:r>
            <a:r>
              <a:rPr lang="en-SG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SG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}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Best </a:t>
            </a:r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cross validation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accuracy: </a:t>
            </a:r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0.93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Test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set score: </a:t>
            </a:r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0.93</a:t>
            </a:r>
            <a:endParaRPr lang="en-SG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AB1756-8812-B0C5-9DFC-67A5B9794CE4}"/>
              </a:ext>
            </a:extLst>
          </p:cNvPr>
          <p:cNvSpPr txBox="1"/>
          <p:nvPr/>
        </p:nvSpPr>
        <p:spPr>
          <a:xfrm>
            <a:off x="677726" y="578873"/>
            <a:ext cx="566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Modelling with hybrid dataset</a:t>
            </a:r>
            <a:endParaRPr lang="en-SG" sz="2800" dirty="0">
              <a:highlight>
                <a:srgbClr val="00FF00"/>
              </a:highlight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0C9C2A1-7AD7-DCF0-910B-4A222E0D71DD}"/>
              </a:ext>
            </a:extLst>
          </p:cNvPr>
          <p:cNvGrpSpPr/>
          <p:nvPr/>
        </p:nvGrpSpPr>
        <p:grpSpPr>
          <a:xfrm>
            <a:off x="748303" y="2642764"/>
            <a:ext cx="5222200" cy="3600000"/>
            <a:chOff x="1275428" y="2567458"/>
            <a:chExt cx="5222200" cy="36000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B1F424B-4958-6AD3-7DE8-93A9216ED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75428" y="2567458"/>
              <a:ext cx="5186598" cy="360000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406B75F-AEA8-079B-1013-3BCD2201A549}"/>
                </a:ext>
              </a:extLst>
            </p:cNvPr>
            <p:cNvSpPr/>
            <p:nvPr/>
          </p:nvSpPr>
          <p:spPr>
            <a:xfrm>
              <a:off x="2322696" y="3224604"/>
              <a:ext cx="4163210" cy="204396"/>
            </a:xfrm>
            <a:prstGeom prst="rect">
              <a:avLst/>
            </a:prstGeom>
            <a:solidFill>
              <a:srgbClr val="FF0000">
                <a:alpha val="15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A7A613-825B-C734-36F5-AA20ACEB8BA1}"/>
                </a:ext>
              </a:extLst>
            </p:cNvPr>
            <p:cNvSpPr/>
            <p:nvPr/>
          </p:nvSpPr>
          <p:spPr>
            <a:xfrm>
              <a:off x="2334418" y="4394908"/>
              <a:ext cx="4163210" cy="204396"/>
            </a:xfrm>
            <a:prstGeom prst="rect">
              <a:avLst/>
            </a:prstGeom>
            <a:solidFill>
              <a:srgbClr val="92D050">
                <a:alpha val="15000"/>
              </a:srgbClr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EF826FE-EECF-BB83-10F7-B1BAC7B835A3}"/>
              </a:ext>
            </a:extLst>
          </p:cNvPr>
          <p:cNvSpPr txBox="1"/>
          <p:nvPr/>
        </p:nvSpPr>
        <p:spPr>
          <a:xfrm>
            <a:off x="5884433" y="3263761"/>
            <a:ext cx="60457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Subject-s002 has the worst metrics among 11 subjects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Subject-s010 has the best metrics among 11 subjects</a:t>
            </a:r>
          </a:p>
        </p:txBody>
      </p:sp>
    </p:spTree>
    <p:extLst>
      <p:ext uri="{BB962C8B-B14F-4D97-AF65-F5344CB8AC3E}">
        <p14:creationId xmlns:p14="http://schemas.microsoft.com/office/powerpoint/2010/main" val="994288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Modelling and Experiments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F3E135-B59F-D600-652F-5C3BCA84660C}"/>
              </a:ext>
            </a:extLst>
          </p:cNvPr>
          <p:cNvSpPr txBox="1"/>
          <p:nvPr/>
        </p:nvSpPr>
        <p:spPr>
          <a:xfrm>
            <a:off x="1226979" y="1191475"/>
            <a:ext cx="97380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n-NO" b="1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Gradient Boosting </a:t>
            </a:r>
            <a:r>
              <a:rPr lang="nn-NO" i="0" dirty="0">
                <a:solidFill>
                  <a:srgbClr val="212121"/>
                </a:solidFill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Ensemble Learning</a:t>
            </a:r>
          </a:p>
          <a:p>
            <a:r>
              <a:rPr lang="en-SG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Best parameters: {</a:t>
            </a:r>
            <a:r>
              <a:rPr lang="en-US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learning_rate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1" dirty="0">
                <a:effectLst/>
                <a:latin typeface="Courier New" panose="02070309020205020404" pitchFamily="49" charset="0"/>
              </a:rPr>
              <a:t>0.1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US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n_estimators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1" dirty="0">
                <a:effectLst/>
                <a:latin typeface="Courier New" panose="02070309020205020404" pitchFamily="49" charset="0"/>
              </a:rPr>
              <a:t>300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US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subsample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1" dirty="0">
                <a:effectLst/>
                <a:latin typeface="Courier New" panose="02070309020205020404" pitchFamily="49" charset="0"/>
              </a:rPr>
              <a:t>0.9</a:t>
            </a:r>
            <a:r>
              <a:rPr lang="en-SG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} </a:t>
            </a: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Best </a:t>
            </a:r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cross validation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accuracy: </a:t>
            </a:r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0.97</a:t>
            </a:r>
          </a:p>
          <a:p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Test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set score: </a:t>
            </a:r>
            <a:r>
              <a:rPr lang="en-US" b="1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0.97</a:t>
            </a:r>
            <a:endParaRPr lang="en-SG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145083-E06C-0475-89A4-881451748626}"/>
              </a:ext>
            </a:extLst>
          </p:cNvPr>
          <p:cNvSpPr txBox="1"/>
          <p:nvPr/>
        </p:nvSpPr>
        <p:spPr>
          <a:xfrm>
            <a:off x="677726" y="578873"/>
            <a:ext cx="566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Modelling with hybrid dataset</a:t>
            </a:r>
            <a:endParaRPr lang="en-SG" sz="2800" dirty="0">
              <a:highlight>
                <a:srgbClr val="00FF00"/>
              </a:highlight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97ED789-EAEE-B8BE-248B-F3EEFB1F74C3}"/>
              </a:ext>
            </a:extLst>
          </p:cNvPr>
          <p:cNvGrpSpPr/>
          <p:nvPr/>
        </p:nvGrpSpPr>
        <p:grpSpPr>
          <a:xfrm>
            <a:off x="764401" y="2642552"/>
            <a:ext cx="5097561" cy="3600000"/>
            <a:chOff x="323336" y="2642552"/>
            <a:chExt cx="5097561" cy="36000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2733CF8-35A0-05A6-E384-9360A0B9A4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3336" y="2642552"/>
              <a:ext cx="5034301" cy="3600000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1C35866-BCD5-F042-8EB9-311C9F28F644}"/>
                </a:ext>
              </a:extLst>
            </p:cNvPr>
            <p:cNvSpPr/>
            <p:nvPr/>
          </p:nvSpPr>
          <p:spPr>
            <a:xfrm>
              <a:off x="1257687" y="3289152"/>
              <a:ext cx="4163210" cy="204396"/>
            </a:xfrm>
            <a:prstGeom prst="rect">
              <a:avLst/>
            </a:prstGeom>
            <a:solidFill>
              <a:srgbClr val="FF0000">
                <a:alpha val="15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1732548-C71E-A124-B3D2-246F93809FFA}"/>
                </a:ext>
              </a:extLst>
            </p:cNvPr>
            <p:cNvSpPr/>
            <p:nvPr/>
          </p:nvSpPr>
          <p:spPr>
            <a:xfrm>
              <a:off x="1257687" y="4536693"/>
              <a:ext cx="4163210" cy="204396"/>
            </a:xfrm>
            <a:prstGeom prst="rect">
              <a:avLst/>
            </a:prstGeom>
            <a:solidFill>
              <a:srgbClr val="92D050">
                <a:alpha val="15000"/>
              </a:srgbClr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A5694DD-04F5-FBE5-DF28-DE2EA4F8A00B}"/>
              </a:ext>
            </a:extLst>
          </p:cNvPr>
          <p:cNvSpPr txBox="1"/>
          <p:nvPr/>
        </p:nvSpPr>
        <p:spPr>
          <a:xfrm>
            <a:off x="5884433" y="3263761"/>
            <a:ext cx="60457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Subject-s002 has the worst metrics among 11 subjects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Subject-s010 has the best metrics among 11 subjects</a:t>
            </a:r>
          </a:p>
        </p:txBody>
      </p:sp>
    </p:spTree>
    <p:extLst>
      <p:ext uri="{BB962C8B-B14F-4D97-AF65-F5344CB8AC3E}">
        <p14:creationId xmlns:p14="http://schemas.microsoft.com/office/powerpoint/2010/main" val="124209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Final Model Selection and Error Analysis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145083-E06C-0475-89A4-881451748626}"/>
              </a:ext>
            </a:extLst>
          </p:cNvPr>
          <p:cNvSpPr txBox="1"/>
          <p:nvPr/>
        </p:nvSpPr>
        <p:spPr>
          <a:xfrm>
            <a:off x="677726" y="578873"/>
            <a:ext cx="566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Model Finalization</a:t>
            </a:r>
            <a:endParaRPr lang="en-SG" sz="2800" dirty="0">
              <a:highlight>
                <a:srgbClr val="00FF00"/>
              </a:highlight>
            </a:endParaRP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0C0DA247-9DBD-F75B-6E2E-2315CA8A6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910292"/>
              </p:ext>
            </p:extLst>
          </p:nvPr>
        </p:nvGraphicFramePr>
        <p:xfrm>
          <a:off x="2391775" y="1159796"/>
          <a:ext cx="7847039" cy="33896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0116">
                  <a:extLst>
                    <a:ext uri="{9D8B030D-6E8A-4147-A177-3AD203B41FA5}">
                      <a16:colId xmlns:a16="http://schemas.microsoft.com/office/drawing/2014/main" val="793517216"/>
                    </a:ext>
                  </a:extLst>
                </a:gridCol>
                <a:gridCol w="2111940">
                  <a:extLst>
                    <a:ext uri="{9D8B030D-6E8A-4147-A177-3AD203B41FA5}">
                      <a16:colId xmlns:a16="http://schemas.microsoft.com/office/drawing/2014/main" val="4128860975"/>
                    </a:ext>
                  </a:extLst>
                </a:gridCol>
                <a:gridCol w="1100043">
                  <a:extLst>
                    <a:ext uri="{9D8B030D-6E8A-4147-A177-3AD203B41FA5}">
                      <a16:colId xmlns:a16="http://schemas.microsoft.com/office/drawing/2014/main" val="3710151567"/>
                    </a:ext>
                  </a:extLst>
                </a:gridCol>
                <a:gridCol w="1347470">
                  <a:extLst>
                    <a:ext uri="{9D8B030D-6E8A-4147-A177-3AD203B41FA5}">
                      <a16:colId xmlns:a16="http://schemas.microsoft.com/office/drawing/2014/main" val="406290623"/>
                    </a:ext>
                  </a:extLst>
                </a:gridCol>
                <a:gridCol w="1347470">
                  <a:extLst>
                    <a:ext uri="{9D8B030D-6E8A-4147-A177-3AD203B41FA5}">
                      <a16:colId xmlns:a16="http://schemas.microsoft.com/office/drawing/2014/main" val="68834098"/>
                    </a:ext>
                  </a:extLst>
                </a:gridCol>
              </a:tblGrid>
              <a:tr h="7658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  <a:endParaRPr lang="en-SG" dirty="0"/>
                    </a:p>
                  </a:txBody>
                  <a:tcPr anchor="ctr">
                    <a:solidFill>
                      <a:srgbClr val="BD582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Hyper-parameters</a:t>
                      </a:r>
                      <a:endParaRPr lang="en-SG" dirty="0"/>
                    </a:p>
                  </a:txBody>
                  <a:tcPr anchor="ctr">
                    <a:solidFill>
                      <a:srgbClr val="BD582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  <a:p>
                      <a:pPr algn="ctr"/>
                      <a:r>
                        <a:rPr lang="en-US" dirty="0"/>
                        <a:t>(macro avg)</a:t>
                      </a:r>
                      <a:endParaRPr lang="en-SG" dirty="0"/>
                    </a:p>
                  </a:txBody>
                  <a:tcPr anchor="ctr">
                    <a:solidFill>
                      <a:srgbClr val="BD582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(macro avg)</a:t>
                      </a:r>
                      <a:endParaRPr lang="en-SG" dirty="0"/>
                    </a:p>
                  </a:txBody>
                  <a:tcPr anchor="ctr">
                    <a:solidFill>
                      <a:srgbClr val="BD582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(macro avg)</a:t>
                      </a:r>
                      <a:endParaRPr lang="en-SG" dirty="0"/>
                    </a:p>
                  </a:txBody>
                  <a:tcPr anchor="ctr">
                    <a:solidFill>
                      <a:srgbClr val="BD58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447554"/>
                  </a:ext>
                </a:extLst>
              </a:tr>
              <a:tr h="722792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  <a:p>
                      <a:r>
                        <a:rPr lang="en-US" dirty="0"/>
                        <a:t>with ‘RBF’ kernel</a:t>
                      </a:r>
                      <a:endParaRPr lang="en-SG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C= 10</a:t>
                      </a:r>
                    </a:p>
                    <a:p>
                      <a:r>
                        <a:rPr lang="el-GR" dirty="0">
                          <a:sym typeface="Symbol" panose="05050102010706020507" pitchFamily="18" charset="2"/>
                        </a:rPr>
                        <a:t></a:t>
                      </a:r>
                      <a:r>
                        <a:rPr lang="en-US" dirty="0">
                          <a:sym typeface="Symbol" panose="05050102010706020507" pitchFamily="18" charset="2"/>
                        </a:rPr>
                        <a:t>=0.01</a:t>
                      </a:r>
                      <a:endParaRPr lang="en-SG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0.93</a:t>
                      </a:r>
                      <a:endParaRPr lang="en-SG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  <a:endParaRPr lang="en-SG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  <a:endParaRPr lang="en-SG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7575857"/>
                  </a:ext>
                </a:extLst>
              </a:tr>
              <a:tr h="721605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  <a:p>
                      <a:r>
                        <a:rPr lang="en-US" dirty="0"/>
                        <a:t>with ‘Poly’ kernel</a:t>
                      </a:r>
                      <a:endParaRPr lang="en-SG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C= 10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ym typeface="Symbol" panose="05050102010706020507" pitchFamily="18" charset="2"/>
                        </a:rPr>
                        <a:t>degree=3</a:t>
                      </a:r>
                      <a:endParaRPr lang="en-SG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  <a:endParaRPr lang="en-SG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0.92</a:t>
                      </a:r>
                      <a:endParaRPr lang="en-SG" dirty="0"/>
                    </a:p>
                    <a:p>
                      <a:pPr algn="ctr"/>
                      <a:endParaRPr lang="en-SG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0.92</a:t>
                      </a:r>
                      <a:endParaRPr lang="en-SG" dirty="0"/>
                    </a:p>
                    <a:p>
                      <a:pPr algn="ctr"/>
                      <a:endParaRPr lang="en-SG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6206674"/>
                  </a:ext>
                </a:extLst>
              </a:tr>
              <a:tr h="1030865">
                <a:tc>
                  <a:txBody>
                    <a:bodyPr/>
                    <a:lstStyle/>
                    <a:p>
                      <a:r>
                        <a:rPr lang="en-US" b="1" dirty="0"/>
                        <a:t>Gradient Boosting</a:t>
                      </a:r>
                      <a:endParaRPr lang="en-SG" b="1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learning_rate=0.1 n_estimators=300 subsample=0.9</a:t>
                      </a:r>
                      <a:endParaRPr lang="en-SG" b="1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0.97</a:t>
                      </a:r>
                      <a:endParaRPr lang="en-SG" b="1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0.96</a:t>
                      </a:r>
                      <a:endParaRPr lang="en-SG" b="1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0.96</a:t>
                      </a:r>
                      <a:endParaRPr lang="en-SG" b="1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4168222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15FF62C4-3196-1CD5-D9FC-9FF03535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948" y="3675363"/>
            <a:ext cx="353476" cy="54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B1A2419-2077-4F4B-23B2-257508DDE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4225" y="2743943"/>
            <a:ext cx="366923" cy="54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3423908-D1BD-A3F5-30A7-0792A09BFB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4225" y="1871301"/>
            <a:ext cx="370088" cy="54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92D50DD-A093-F199-77A0-F45AA5AB5261}"/>
              </a:ext>
            </a:extLst>
          </p:cNvPr>
          <p:cNvSpPr txBox="1"/>
          <p:nvPr/>
        </p:nvSpPr>
        <p:spPr>
          <a:xfrm>
            <a:off x="1151069" y="4774874"/>
            <a:ext cx="107791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Predictions</a:t>
            </a:r>
            <a:r>
              <a:rPr lang="en-US" dirty="0"/>
              <a:t> were </a:t>
            </a:r>
            <a:r>
              <a:rPr lang="en-US" b="1" dirty="0"/>
              <a:t>consistent</a:t>
            </a:r>
            <a:r>
              <a:rPr lang="en-US" dirty="0"/>
              <a:t> among the </a:t>
            </a:r>
            <a:r>
              <a:rPr lang="en-US" b="1" dirty="0"/>
              <a:t>3 Models </a:t>
            </a:r>
            <a:r>
              <a:rPr lang="en-US" dirty="0"/>
              <a:t>with respect </a:t>
            </a:r>
            <a:r>
              <a:rPr lang="en-US" b="1" dirty="0"/>
              <a:t>to subjects’ prediction </a:t>
            </a:r>
            <a:r>
              <a:rPr lang="en-US" dirty="0"/>
              <a:t>metrics.</a:t>
            </a:r>
          </a:p>
          <a:p>
            <a:endParaRPr lang="en-S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Gradient boosting </a:t>
            </a:r>
            <a:r>
              <a:rPr lang="en-US" dirty="0"/>
              <a:t>gives the best metrics among the three models and hence selected as final model.</a:t>
            </a:r>
          </a:p>
        </p:txBody>
      </p:sp>
    </p:spTree>
    <p:extLst>
      <p:ext uri="{BB962C8B-B14F-4D97-AF65-F5344CB8AC3E}">
        <p14:creationId xmlns:p14="http://schemas.microsoft.com/office/powerpoint/2010/main" val="4097254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Final Model Selection and Error Analysis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145083-E06C-0475-89A4-881451748626}"/>
              </a:ext>
            </a:extLst>
          </p:cNvPr>
          <p:cNvSpPr txBox="1"/>
          <p:nvPr/>
        </p:nvSpPr>
        <p:spPr>
          <a:xfrm>
            <a:off x="677726" y="578873"/>
            <a:ext cx="566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Error Analysis</a:t>
            </a:r>
            <a:endParaRPr lang="en-SG" sz="2800" dirty="0">
              <a:highlight>
                <a:srgbClr val="00FF00"/>
              </a:highligh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BDEE3B-A2CF-CF1A-4969-9646D2C75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726" y="1454143"/>
            <a:ext cx="5024444" cy="41506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65F32D-3B28-9C86-0DB4-979F7B64AB3C}"/>
              </a:ext>
            </a:extLst>
          </p:cNvPr>
          <p:cNvSpPr txBox="1"/>
          <p:nvPr/>
        </p:nvSpPr>
        <p:spPr>
          <a:xfrm>
            <a:off x="5862918" y="1997839"/>
            <a:ext cx="632908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121"/>
                </a:solidFill>
              </a:rPr>
              <a:t>Subject </a:t>
            </a:r>
            <a:r>
              <a:rPr lang="en-US" b="1" dirty="0">
                <a:solidFill>
                  <a:srgbClr val="212121"/>
                </a:solidFill>
              </a:rPr>
              <a:t>‘</a:t>
            </a:r>
            <a:r>
              <a:rPr lang="en-US" b="1" i="0" dirty="0">
                <a:solidFill>
                  <a:srgbClr val="212121"/>
                </a:solidFill>
                <a:effectLst/>
              </a:rPr>
              <a:t>s004’</a:t>
            </a:r>
            <a:r>
              <a:rPr lang="en-US" b="0" i="0" dirty="0">
                <a:solidFill>
                  <a:srgbClr val="212121"/>
                </a:solidFill>
                <a:effectLst/>
              </a:rPr>
              <a:t> that has relatively </a:t>
            </a:r>
            <a:r>
              <a:rPr lang="en-US" b="1" i="0" dirty="0">
                <a:solidFill>
                  <a:srgbClr val="212121"/>
                </a:solidFill>
                <a:effectLst/>
              </a:rPr>
              <a:t>highe</a:t>
            </a:r>
            <a:r>
              <a:rPr lang="en-US" b="0" i="0" dirty="0">
                <a:solidFill>
                  <a:srgbClr val="212121"/>
                </a:solidFill>
                <a:effectLst/>
              </a:rPr>
              <a:t>r number (7) of </a:t>
            </a:r>
            <a:r>
              <a:rPr lang="en-US" b="1" i="0" dirty="0">
                <a:solidFill>
                  <a:srgbClr val="212121"/>
                </a:solidFill>
                <a:effectLst/>
              </a:rPr>
              <a:t>mis-classifications</a:t>
            </a:r>
            <a:r>
              <a:rPr lang="en-US" b="0" i="0" dirty="0">
                <a:solidFill>
                  <a:srgbClr val="212121"/>
                </a:solidFill>
                <a:effectLst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12121"/>
              </a:solidFill>
              <a:effectLst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Six</a:t>
            </a:r>
            <a:r>
              <a:rPr lang="en-US" dirty="0"/>
              <a:t> samples of ‘</a:t>
            </a:r>
            <a:r>
              <a:rPr lang="en-US" b="1" dirty="0"/>
              <a:t>s004</a:t>
            </a:r>
            <a:r>
              <a:rPr lang="en-US" dirty="0"/>
              <a:t>' are incorrectly predicted as ‘</a:t>
            </a:r>
            <a:r>
              <a:rPr lang="en-US" b="1" dirty="0"/>
              <a:t>s002</a:t>
            </a:r>
            <a:r>
              <a:rPr lang="en-US" dirty="0"/>
              <a:t>' by the final trained model.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Key hold duration for </a:t>
            </a:r>
            <a:r>
              <a:rPr lang="en-US" b="1" dirty="0"/>
              <a:t>'H.Shift.r</a:t>
            </a:r>
            <a:r>
              <a:rPr lang="en-US" dirty="0"/>
              <a:t>' (Shift-R key press) is </a:t>
            </a:r>
            <a:r>
              <a:rPr lang="en-US" b="1" dirty="0"/>
              <a:t>longer</a:t>
            </a:r>
            <a:r>
              <a:rPr lang="en-US" dirty="0"/>
              <a:t> </a:t>
            </a:r>
            <a:r>
              <a:rPr lang="en-US" b="1" dirty="0"/>
              <a:t>for those correctly classified </a:t>
            </a:r>
            <a:r>
              <a:rPr lang="en-US" dirty="0"/>
              <a:t>samples </a:t>
            </a:r>
            <a:r>
              <a:rPr lang="en-US" b="1" dirty="0"/>
              <a:t>than</a:t>
            </a:r>
            <a:r>
              <a:rPr lang="en-US" dirty="0"/>
              <a:t> those which are </a:t>
            </a:r>
            <a:r>
              <a:rPr lang="en-US" b="1" dirty="0"/>
              <a:t>incorrectly classified </a:t>
            </a:r>
            <a:r>
              <a:rPr lang="en-US" dirty="0"/>
              <a:t>by the model. 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527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489573-2DA2-C520-DE20-B3E4889A9CB6}"/>
              </a:ext>
            </a:extLst>
          </p:cNvPr>
          <p:cNvSpPr txBox="1"/>
          <p:nvPr/>
        </p:nvSpPr>
        <p:spPr>
          <a:xfrm>
            <a:off x="806245" y="1636784"/>
            <a:ext cx="10918721" cy="1572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Problem statement and Solution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ML formulation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Data preparation, Exploratory Data Analysis, and Feature Engineering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Modelling and Experiments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F08D2E-B246-8C4C-3FCD-291E594ECB16}"/>
              </a:ext>
            </a:extLst>
          </p:cNvPr>
          <p:cNvSpPr txBox="1"/>
          <p:nvPr/>
        </p:nvSpPr>
        <p:spPr>
          <a:xfrm>
            <a:off x="659363" y="3989"/>
            <a:ext cx="35691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Contents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94B8271-DA05-6208-1225-73B4C20BB9FC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C8D4DF3-EA36-0D61-CF28-D2A32B237B81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Keystroke Dynamics: The Benefits of Behavioral Biometrics – Phase2  Advantage Training and Consulting">
            <a:extLst>
              <a:ext uri="{FF2B5EF4-FFF2-40B4-BE49-F238E27FC236}">
                <a16:creationId xmlns:a16="http://schemas.microsoft.com/office/drawing/2014/main" id="{4C45EC3B-B428-3AE6-1328-74FE1A7B3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451" y="749583"/>
            <a:ext cx="2127117" cy="727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E68D62-F07B-6CF4-869F-4701E7CC1BEA}"/>
              </a:ext>
            </a:extLst>
          </p:cNvPr>
          <p:cNvSpPr txBox="1"/>
          <p:nvPr/>
        </p:nvSpPr>
        <p:spPr>
          <a:xfrm>
            <a:off x="806246" y="4198493"/>
            <a:ext cx="10918721" cy="1572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Final model selection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Error Analysis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Deployment and Inference – Application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57E19C-3757-05BE-978C-1B175BB10B46}"/>
              </a:ext>
            </a:extLst>
          </p:cNvPr>
          <p:cNvSpPr/>
          <p:nvPr/>
        </p:nvSpPr>
        <p:spPr>
          <a:xfrm>
            <a:off x="665568" y="1078001"/>
            <a:ext cx="113325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kern="1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Jacob</a:t>
            </a:r>
            <a:endParaRPr lang="en-SG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03559D-00F4-7C40-1D80-BCA1DE4C0502}"/>
              </a:ext>
            </a:extLst>
          </p:cNvPr>
          <p:cNvSpPr/>
          <p:nvPr/>
        </p:nvSpPr>
        <p:spPr>
          <a:xfrm>
            <a:off x="667946" y="3672569"/>
            <a:ext cx="106150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kern="1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Allen</a:t>
            </a:r>
            <a:endParaRPr lang="en-SG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4653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Final Model Selection and Error Analysis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145083-E06C-0475-89A4-881451748626}"/>
              </a:ext>
            </a:extLst>
          </p:cNvPr>
          <p:cNvSpPr txBox="1"/>
          <p:nvPr/>
        </p:nvSpPr>
        <p:spPr>
          <a:xfrm>
            <a:off x="677726" y="578873"/>
            <a:ext cx="566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Error Analysis</a:t>
            </a:r>
            <a:endParaRPr lang="en-SG" sz="2800" dirty="0">
              <a:highlight>
                <a:srgbClr val="00FF00"/>
              </a:highligh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65F32D-3B28-9C86-0DB4-979F7B64AB3C}"/>
              </a:ext>
            </a:extLst>
          </p:cNvPr>
          <p:cNvSpPr txBox="1"/>
          <p:nvPr/>
        </p:nvSpPr>
        <p:spPr>
          <a:xfrm>
            <a:off x="5086003" y="2619917"/>
            <a:ext cx="710599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Incorrectly classified </a:t>
            </a:r>
            <a:r>
              <a:rPr lang="en-US" dirty="0"/>
              <a:t>samples tends to </a:t>
            </a:r>
            <a:r>
              <a:rPr lang="en-US" b="1" dirty="0"/>
              <a:t>cluster around 4 sampling sessions</a:t>
            </a:r>
            <a:r>
              <a:rPr lang="en-US" dirty="0"/>
              <a:t> as can be seen in the visualization.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might be due to some abnormal keypress from the subject during </a:t>
            </a:r>
            <a:r>
              <a:rPr lang="en-US" b="1" dirty="0"/>
              <a:t>those sessions </a:t>
            </a:r>
            <a:r>
              <a:rPr lang="en-US" dirty="0"/>
              <a:t>or day when data was captured.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451714-2D68-56F9-9346-084FEE798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726" y="1163648"/>
            <a:ext cx="4451309" cy="5076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978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Final Model Selection and Error Analysis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145083-E06C-0475-89A4-881451748626}"/>
              </a:ext>
            </a:extLst>
          </p:cNvPr>
          <p:cNvSpPr txBox="1"/>
          <p:nvPr/>
        </p:nvSpPr>
        <p:spPr>
          <a:xfrm>
            <a:off x="677726" y="578873"/>
            <a:ext cx="566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Error Analysis</a:t>
            </a:r>
            <a:endParaRPr lang="en-SG" sz="2800" dirty="0">
              <a:highlight>
                <a:srgbClr val="00FF00"/>
              </a:highligh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65F32D-3B28-9C86-0DB4-979F7B64AB3C}"/>
              </a:ext>
            </a:extLst>
          </p:cNvPr>
          <p:cNvSpPr txBox="1"/>
          <p:nvPr/>
        </p:nvSpPr>
        <p:spPr>
          <a:xfrm>
            <a:off x="4922042" y="2790598"/>
            <a:ext cx="726995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many samples with </a:t>
            </a:r>
            <a:r>
              <a:rPr lang="en-US" b="1" dirty="0"/>
              <a:t>negative key travel </a:t>
            </a:r>
            <a:r>
              <a:rPr lang="en-US" dirty="0"/>
              <a:t>timing in </a:t>
            </a:r>
            <a:r>
              <a:rPr lang="en-US" b="1" dirty="0"/>
              <a:t>the correctly classified samples </a:t>
            </a:r>
            <a:r>
              <a:rPr lang="en-US" dirty="0"/>
              <a:t>for this subject.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suggests that the subject </a:t>
            </a:r>
            <a:r>
              <a:rPr lang="en-US" b="1" dirty="0"/>
              <a:t>has pressed the next key before releasing the previous key </a:t>
            </a:r>
            <a:r>
              <a:rPr lang="en-US" dirty="0"/>
              <a:t>in sequence.</a:t>
            </a:r>
            <a:endParaRPr lang="en-S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3CBC16-4089-7717-292E-5F0A43F45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98" y="1163648"/>
            <a:ext cx="4297777" cy="490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708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Deployment / Application - Architecture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FD3B608-4D21-ED39-3295-86992304E2D4}"/>
              </a:ext>
            </a:extLst>
          </p:cNvPr>
          <p:cNvGrpSpPr/>
          <p:nvPr/>
        </p:nvGrpSpPr>
        <p:grpSpPr>
          <a:xfrm>
            <a:off x="1591952" y="1282244"/>
            <a:ext cx="8509480" cy="3945972"/>
            <a:chOff x="1344525" y="1013303"/>
            <a:chExt cx="9916142" cy="4893062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C14D7EB8-00DD-911A-7F67-EDC443DD91E2}"/>
                </a:ext>
              </a:extLst>
            </p:cNvPr>
            <p:cNvCxnSpPr>
              <a:cxnSpLocks/>
            </p:cNvCxnSpPr>
            <p:nvPr/>
          </p:nvCxnSpPr>
          <p:spPr>
            <a:xfrm>
              <a:off x="4983740" y="1013303"/>
              <a:ext cx="0" cy="4832940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pic>
          <p:nvPicPr>
            <p:cNvPr id="6" name="Picture 5" descr="Python Logo, symbol, meaning, history, PNG, brand">
              <a:extLst>
                <a:ext uri="{FF2B5EF4-FFF2-40B4-BE49-F238E27FC236}">
                  <a16:creationId xmlns:a16="http://schemas.microsoft.com/office/drawing/2014/main" id="{7F44DF09-3065-F0E7-D80E-62DCF6C581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0956" y="1897510"/>
              <a:ext cx="1028443" cy="5784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Flask (web framework) - Wikipedia">
              <a:extLst>
                <a:ext uri="{FF2B5EF4-FFF2-40B4-BE49-F238E27FC236}">
                  <a16:creationId xmlns:a16="http://schemas.microsoft.com/office/drawing/2014/main" id="{09F5C5B0-8484-D9B9-3B7B-87002E79BF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5464" y="2002965"/>
              <a:ext cx="938520" cy="3675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Web Server Icon #387924 - Free Icons Library">
              <a:extLst>
                <a:ext uri="{FF2B5EF4-FFF2-40B4-BE49-F238E27FC236}">
                  <a16:creationId xmlns:a16="http://schemas.microsoft.com/office/drawing/2014/main" id="{A3737F6E-DC31-59CC-F517-1B952F77C3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03156" y="1860289"/>
              <a:ext cx="907565" cy="11157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Flowchart: Alternate Process 9">
              <a:extLst>
                <a:ext uri="{FF2B5EF4-FFF2-40B4-BE49-F238E27FC236}">
                  <a16:creationId xmlns:a16="http://schemas.microsoft.com/office/drawing/2014/main" id="{2D43D7BF-0CBF-21E5-CCF5-984F2C75D96E}"/>
                </a:ext>
              </a:extLst>
            </p:cNvPr>
            <p:cNvSpPr/>
            <p:nvPr/>
          </p:nvSpPr>
          <p:spPr>
            <a:xfrm>
              <a:off x="2350956" y="1750067"/>
              <a:ext cx="1874588" cy="1115732"/>
            </a:xfrm>
            <a:prstGeom prst="flowChartAlternateProcess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SG"/>
            </a:p>
          </p:txBody>
        </p:sp>
        <p:sp>
          <p:nvSpPr>
            <p:cNvPr id="12" name="TextBox 6">
              <a:extLst>
                <a:ext uri="{FF2B5EF4-FFF2-40B4-BE49-F238E27FC236}">
                  <a16:creationId xmlns:a16="http://schemas.microsoft.com/office/drawing/2014/main" id="{6C97D431-90A0-4697-CED7-69F224254E2C}"/>
                </a:ext>
              </a:extLst>
            </p:cNvPr>
            <p:cNvSpPr txBox="1"/>
            <p:nvPr/>
          </p:nvSpPr>
          <p:spPr>
            <a:xfrm>
              <a:off x="2556984" y="4745443"/>
              <a:ext cx="13277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/>
                <a:t>REST API Server</a:t>
              </a:r>
              <a:endParaRPr lang="en-SG" sz="1400" dirty="0"/>
            </a:p>
          </p:txBody>
        </p:sp>
        <p:sp>
          <p:nvSpPr>
            <p:cNvPr id="13" name="Flowchart: Magnetic Disk 12">
              <a:extLst>
                <a:ext uri="{FF2B5EF4-FFF2-40B4-BE49-F238E27FC236}">
                  <a16:creationId xmlns:a16="http://schemas.microsoft.com/office/drawing/2014/main" id="{4F7077F4-C939-D1F2-D2B8-D0BF96418F08}"/>
                </a:ext>
              </a:extLst>
            </p:cNvPr>
            <p:cNvSpPr/>
            <p:nvPr/>
          </p:nvSpPr>
          <p:spPr>
            <a:xfrm>
              <a:off x="1344525" y="3211219"/>
              <a:ext cx="886038" cy="713945"/>
            </a:xfrm>
            <a:prstGeom prst="flowChartMagneticDisk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dirty="0"/>
                <a:t>Trained Model</a:t>
              </a:r>
              <a:endParaRPr lang="en-SG" sz="1200" dirty="0"/>
            </a:p>
          </p:txBody>
        </p:sp>
        <p:sp>
          <p:nvSpPr>
            <p:cNvPr id="14" name="Arrow: Bent 13">
              <a:extLst>
                <a:ext uri="{FF2B5EF4-FFF2-40B4-BE49-F238E27FC236}">
                  <a16:creationId xmlns:a16="http://schemas.microsoft.com/office/drawing/2014/main" id="{9F0E2E46-8A51-215D-8A35-1192D1FC70AC}"/>
                </a:ext>
              </a:extLst>
            </p:cNvPr>
            <p:cNvSpPr/>
            <p:nvPr/>
          </p:nvSpPr>
          <p:spPr>
            <a:xfrm>
              <a:off x="1734014" y="2432851"/>
              <a:ext cx="496549" cy="711246"/>
            </a:xfrm>
            <a:prstGeom prst="bentArrow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15" name="Arrow: Left-Right 14">
              <a:extLst>
                <a:ext uri="{FF2B5EF4-FFF2-40B4-BE49-F238E27FC236}">
                  <a16:creationId xmlns:a16="http://schemas.microsoft.com/office/drawing/2014/main" id="{0B5663C0-9AB2-5983-BC00-18CF92938DE8}"/>
                </a:ext>
              </a:extLst>
            </p:cNvPr>
            <p:cNvSpPr/>
            <p:nvPr/>
          </p:nvSpPr>
          <p:spPr>
            <a:xfrm>
              <a:off x="4438457" y="2152438"/>
              <a:ext cx="1240868" cy="436228"/>
            </a:xfrm>
            <a:prstGeom prst="leftRightArrow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SG"/>
            </a:p>
          </p:txBody>
        </p:sp>
        <p:pic>
          <p:nvPicPr>
            <p:cNvPr id="16" name="Picture 15" descr="JSON Logo PNG Vector (SVG) Free Download">
              <a:extLst>
                <a:ext uri="{FF2B5EF4-FFF2-40B4-BE49-F238E27FC236}">
                  <a16:creationId xmlns:a16="http://schemas.microsoft.com/office/drawing/2014/main" id="{10E40847-0733-D12C-299B-B6362EDA7DA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99" t="11648" r="14058" b="16392"/>
            <a:stretch/>
          </p:blipFill>
          <p:spPr bwMode="auto">
            <a:xfrm>
              <a:off x="4745814" y="1424466"/>
              <a:ext cx="540628" cy="5784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1">
              <a:extLst>
                <a:ext uri="{FF2B5EF4-FFF2-40B4-BE49-F238E27FC236}">
                  <a16:creationId xmlns:a16="http://schemas.microsoft.com/office/drawing/2014/main" id="{FF282482-7B15-6054-F244-C1246EC99EA2}"/>
                </a:ext>
              </a:extLst>
            </p:cNvPr>
            <p:cNvSpPr txBox="1"/>
            <p:nvPr/>
          </p:nvSpPr>
          <p:spPr>
            <a:xfrm>
              <a:off x="5962282" y="4735212"/>
              <a:ext cx="1030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/>
                <a:t>Web Server</a:t>
              </a:r>
              <a:endParaRPr lang="en-SG" sz="1400" dirty="0"/>
            </a:p>
          </p:txBody>
        </p:sp>
        <p:pic>
          <p:nvPicPr>
            <p:cNvPr id="18" name="Picture 17" descr="1107 tablet pc clipart | Public domain vectors">
              <a:extLst>
                <a:ext uri="{FF2B5EF4-FFF2-40B4-BE49-F238E27FC236}">
                  <a16:creationId xmlns:a16="http://schemas.microsoft.com/office/drawing/2014/main" id="{5D68B6A3-1B40-C0E4-B54D-5691F5408A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0117" y="1750067"/>
              <a:ext cx="1079630" cy="13361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3">
              <a:extLst>
                <a:ext uri="{FF2B5EF4-FFF2-40B4-BE49-F238E27FC236}">
                  <a16:creationId xmlns:a16="http://schemas.microsoft.com/office/drawing/2014/main" id="{4F8FAAA6-A33F-FE9C-983E-DABF5E51FFEE}"/>
                </a:ext>
              </a:extLst>
            </p:cNvPr>
            <p:cNvSpPr txBox="1"/>
            <p:nvPr/>
          </p:nvSpPr>
          <p:spPr>
            <a:xfrm>
              <a:off x="9245130" y="4745444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/>
                <a:t>Client</a:t>
              </a:r>
              <a:endParaRPr lang="en-SG" sz="1400" dirty="0"/>
            </a:p>
          </p:txBody>
        </p:sp>
        <p:sp>
          <p:nvSpPr>
            <p:cNvPr id="20" name="Arrow: Left-Right 19">
              <a:extLst>
                <a:ext uri="{FF2B5EF4-FFF2-40B4-BE49-F238E27FC236}">
                  <a16:creationId xmlns:a16="http://schemas.microsoft.com/office/drawing/2014/main" id="{4AC72C3A-A139-1B27-8A9B-270313B4BE1A}"/>
                </a:ext>
              </a:extLst>
            </p:cNvPr>
            <p:cNvSpPr/>
            <p:nvPr/>
          </p:nvSpPr>
          <p:spPr>
            <a:xfrm>
              <a:off x="7234549" y="2152438"/>
              <a:ext cx="1344881" cy="436228"/>
            </a:xfrm>
            <a:prstGeom prst="leftRightArrow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SG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8402FA3-31B1-49B1-AA01-C264F0EBA7F8}"/>
                </a:ext>
              </a:extLst>
            </p:cNvPr>
            <p:cNvCxnSpPr>
              <a:cxnSpLocks/>
            </p:cNvCxnSpPr>
            <p:nvPr/>
          </p:nvCxnSpPr>
          <p:spPr>
            <a:xfrm>
              <a:off x="7971619" y="1073425"/>
              <a:ext cx="0" cy="4832940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pic>
          <p:nvPicPr>
            <p:cNvPr id="2" name="Picture 1" descr="A purple circle with white text&#10;&#10;Description automatically generated">
              <a:extLst>
                <a:ext uri="{FF2B5EF4-FFF2-40B4-BE49-F238E27FC236}">
                  <a16:creationId xmlns:a16="http://schemas.microsoft.com/office/drawing/2014/main" id="{CA1F4611-B095-8010-48E1-3D20C1BFA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723466" y="3276599"/>
              <a:ext cx="474134" cy="474134"/>
            </a:xfrm>
            <a:prstGeom prst="rect">
              <a:avLst/>
            </a:prstGeom>
          </p:spPr>
        </p:pic>
        <p:pic>
          <p:nvPicPr>
            <p:cNvPr id="11" name="Picture 10" descr="A yellow and white logo&#10;&#10;Description automatically generated">
              <a:extLst>
                <a:ext uri="{FF2B5EF4-FFF2-40B4-BE49-F238E27FC236}">
                  <a16:creationId xmlns:a16="http://schemas.microsoft.com/office/drawing/2014/main" id="{F986B1AD-E8E4-4D4C-446F-C2B257106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197599" y="3207808"/>
              <a:ext cx="1134534" cy="628650"/>
            </a:xfrm>
            <a:prstGeom prst="rect">
              <a:avLst/>
            </a:prstGeom>
          </p:spPr>
        </p:pic>
        <p:pic>
          <p:nvPicPr>
            <p:cNvPr id="23" name="Picture 22" descr="A logo of a fox and a bird&#10;&#10;Description automatically generated">
              <a:extLst>
                <a:ext uri="{FF2B5EF4-FFF2-40B4-BE49-F238E27FC236}">
                  <a16:creationId xmlns:a16="http://schemas.microsoft.com/office/drawing/2014/main" id="{D82BCCCF-AD6E-EA68-7372-44F7D7136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517467" y="3298613"/>
              <a:ext cx="2743200" cy="548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38379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0604" y="3989"/>
            <a:ext cx="9249370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Deployment / Application - Screen Recordings</a:t>
            </a:r>
          </a:p>
        </p:txBody>
      </p:sp>
      <p:pic>
        <p:nvPicPr>
          <p:cNvPr id="2" name="KeySniffer App Demo">
            <a:hlinkClick r:id="" action="ppaction://media"/>
            <a:extLst>
              <a:ext uri="{FF2B5EF4-FFF2-40B4-BE49-F238E27FC236}">
                <a16:creationId xmlns:a16="http://schemas.microsoft.com/office/drawing/2014/main" id="{FE5166A5-0DA1-0D7C-4C43-6EDA3F3164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3156" y="750996"/>
            <a:ext cx="8823641" cy="497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70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0603" y="3989"/>
            <a:ext cx="11541396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Deployment /Application - Screen Recording for Unidentified Subject</a:t>
            </a:r>
          </a:p>
        </p:txBody>
      </p:sp>
      <p:pic>
        <p:nvPicPr>
          <p:cNvPr id="3" name="Unidentified subject">
            <a:hlinkClick r:id="" action="ppaction://media"/>
            <a:extLst>
              <a:ext uri="{FF2B5EF4-FFF2-40B4-BE49-F238E27FC236}">
                <a16:creationId xmlns:a16="http://schemas.microsoft.com/office/drawing/2014/main" id="{4C3FC155-A0E0-F448-39C0-415F62432D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2465" y="698735"/>
            <a:ext cx="8161483" cy="45973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9690391-01E9-A922-4F47-3E12D0972076}"/>
              </a:ext>
            </a:extLst>
          </p:cNvPr>
          <p:cNvSpPr txBox="1"/>
          <p:nvPr/>
        </p:nvSpPr>
        <p:spPr>
          <a:xfrm>
            <a:off x="1921268" y="5929513"/>
            <a:ext cx="900006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 dirty="0">
                <a:ea typeface="Calibri"/>
                <a:cs typeface="Calibri"/>
              </a:rPr>
              <a:t>Any prediction with probability less than 0.8 will be interpreted as 'Unidentified Subject'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359137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3A2B5D0-BE0C-460D-6472-1D8D2515E3C8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CA0802B-E463-B013-47F4-A6026D3AE8B7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02D6507-FB69-FD85-C5C9-540E27886DC4}"/>
              </a:ext>
            </a:extLst>
          </p:cNvPr>
          <p:cNvSpPr txBox="1"/>
          <p:nvPr/>
        </p:nvSpPr>
        <p:spPr>
          <a:xfrm>
            <a:off x="659361" y="3989"/>
            <a:ext cx="105002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chemeClr val="accent2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72AE23-45D1-BA72-A3A8-0C9A4707FADA}"/>
              </a:ext>
            </a:extLst>
          </p:cNvPr>
          <p:cNvSpPr txBox="1"/>
          <p:nvPr/>
        </p:nvSpPr>
        <p:spPr>
          <a:xfrm>
            <a:off x="659211" y="588764"/>
            <a:ext cx="11532783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>
                <a:solidFill>
                  <a:schemeClr val="accent2">
                    <a:lumMod val="75000"/>
                  </a:schemeClr>
                </a:solidFill>
              </a:rPr>
              <a:t>Performance summary: </a:t>
            </a:r>
          </a:p>
          <a:p>
            <a:endParaRPr lang="en-S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b="1" dirty="0"/>
              <a:t>Gradient Boosting </a:t>
            </a:r>
            <a:r>
              <a:rPr lang="en-SG" dirty="0"/>
              <a:t>model with </a:t>
            </a:r>
            <a:r>
              <a:rPr lang="en-SG" b="1" dirty="0"/>
              <a:t>high performance metrics </a:t>
            </a:r>
            <a:r>
              <a:rPr lang="en-SG" dirty="0"/>
              <a:t>(Precision and Recall) has </a:t>
            </a:r>
            <a:r>
              <a:rPr lang="en-SG" b="1" dirty="0"/>
              <a:t>proved the hypothesis </a:t>
            </a:r>
            <a:r>
              <a:rPr lang="en-SG" dirty="0"/>
              <a:t>that </a:t>
            </a:r>
            <a:r>
              <a:rPr lang="en-SG" b="1" dirty="0"/>
              <a:t>keystroke dynamics can be applied for user authentication.</a:t>
            </a:r>
          </a:p>
          <a:p>
            <a:endParaRPr lang="en-S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As the original users are not available for </a:t>
            </a:r>
            <a:r>
              <a:rPr lang="en-SG" b="1" dirty="0"/>
              <a:t>actual inference</a:t>
            </a:r>
            <a:r>
              <a:rPr lang="en-SG" dirty="0"/>
              <a:t>, user </a:t>
            </a:r>
            <a:r>
              <a:rPr lang="en-SG" b="1" dirty="0"/>
              <a:t>satisfaction</a:t>
            </a:r>
            <a:r>
              <a:rPr lang="en-SG" dirty="0"/>
              <a:t>, </a:t>
            </a:r>
            <a:r>
              <a:rPr lang="en-SG" b="1" dirty="0"/>
              <a:t>acceptance rate </a:t>
            </a:r>
            <a:r>
              <a:rPr lang="en-SG" dirty="0"/>
              <a:t>and  other success / failure metrics could not be measured</a:t>
            </a:r>
          </a:p>
          <a:p>
            <a:r>
              <a:rPr lang="en-SG" dirty="0"/>
              <a:t>	</a:t>
            </a:r>
          </a:p>
          <a:p>
            <a:r>
              <a:rPr lang="en-SG" dirty="0">
                <a:solidFill>
                  <a:schemeClr val="accent2">
                    <a:lumMod val="75000"/>
                  </a:schemeClr>
                </a:solidFill>
              </a:rPr>
              <a:t>Next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b="1" dirty="0"/>
              <a:t>Hardware and time constraints </a:t>
            </a:r>
            <a:r>
              <a:rPr lang="en-SG" dirty="0"/>
              <a:t>in modelling has limited the hybrid dataset sample size to 4414.</a:t>
            </a:r>
          </a:p>
          <a:p>
            <a:endParaRPr lang="en-S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With better hardware, </a:t>
            </a:r>
            <a:r>
              <a:rPr lang="en-SG" b="1" dirty="0"/>
              <a:t>all (20400) the original benchmark dataset samples </a:t>
            </a:r>
            <a:r>
              <a:rPr lang="en-SG" dirty="0"/>
              <a:t>can be used to model with reasonable amount of time.</a:t>
            </a:r>
          </a:p>
          <a:p>
            <a:endParaRPr lang="en-SG" u="sng" dirty="0"/>
          </a:p>
          <a:p>
            <a:r>
              <a:rPr lang="en-SG" dirty="0">
                <a:solidFill>
                  <a:schemeClr val="accent2">
                    <a:lumMod val="75000"/>
                  </a:schemeClr>
                </a:solidFill>
              </a:rPr>
              <a:t>Lessons learnt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ML Formulation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Data Analysis, Feature selection, Cross validation, base estimators and ensemble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‘</a:t>
            </a:r>
            <a:r>
              <a:rPr lang="en-SG" dirty="0" err="1"/>
              <a:t>MLFlow</a:t>
            </a:r>
            <a:r>
              <a:rPr lang="en-SG" dirty="0"/>
              <a:t>’ and application deployment.</a:t>
            </a:r>
          </a:p>
        </p:txBody>
      </p:sp>
    </p:spTree>
    <p:extLst>
      <p:ext uri="{BB962C8B-B14F-4D97-AF65-F5344CB8AC3E}">
        <p14:creationId xmlns:p14="http://schemas.microsoft.com/office/powerpoint/2010/main" val="27943918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71910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Contribution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9E86B9-E9B2-633B-3C83-606560188D6F}"/>
              </a:ext>
            </a:extLst>
          </p:cNvPr>
          <p:cNvSpPr txBox="1"/>
          <p:nvPr/>
        </p:nvSpPr>
        <p:spPr>
          <a:xfrm>
            <a:off x="670119" y="623536"/>
            <a:ext cx="11521879" cy="1868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SG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Jacob: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Sourced initial c code for “</a:t>
            </a:r>
            <a:r>
              <a:rPr lang="en-SG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Key-Sniffer</a:t>
            </a:r>
            <a:r>
              <a:rPr lang="en-SG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’.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Data visualization and Model Evaluation with Decision Tree, K-Nearest Neighbours, Support Vector Machine, Gaussian Naive Bayes, Logistic Regression, Random Forest and Gradient Boosting.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Platform: </a:t>
            </a:r>
            <a:r>
              <a:rPr lang="en-SG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Google CoLab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E385D6-B20F-FADB-B5C9-81F17C64DB4F}"/>
              </a:ext>
            </a:extLst>
          </p:cNvPr>
          <p:cNvSpPr txBox="1"/>
          <p:nvPr/>
        </p:nvSpPr>
        <p:spPr>
          <a:xfrm>
            <a:off x="670123" y="2685955"/>
            <a:ext cx="11521872" cy="3065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SG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Allen: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Upgrading and fine tuning of “</a:t>
            </a:r>
            <a:r>
              <a:rPr lang="en-SG" b="1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Key-Sniffer</a:t>
            </a:r>
            <a:r>
              <a:rPr lang="en-SG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” program to collect keystroke data.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Data visualization and Model Evaluation with Decision Tree, K-Nearest Neighbours, Naive Bayes, Logistic Regression, Support Vector Machine, Random Forest, Gradient Boosting, and Voting Classifier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b="1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Experiment logging.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b="1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Error Analysis.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Model </a:t>
            </a:r>
            <a:r>
              <a:rPr lang="en-SG" b="1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deployment and inference.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Platform: </a:t>
            </a:r>
            <a:r>
              <a:rPr lang="en-SG" b="1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Jupyter Notebook</a:t>
            </a:r>
          </a:p>
        </p:txBody>
      </p:sp>
    </p:spTree>
    <p:extLst>
      <p:ext uri="{BB962C8B-B14F-4D97-AF65-F5344CB8AC3E}">
        <p14:creationId xmlns:p14="http://schemas.microsoft.com/office/powerpoint/2010/main" val="1924803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489573-2DA2-C520-DE20-B3E4889A9CB6}"/>
              </a:ext>
            </a:extLst>
          </p:cNvPr>
          <p:cNvSpPr txBox="1"/>
          <p:nvPr/>
        </p:nvSpPr>
        <p:spPr>
          <a:xfrm>
            <a:off x="664355" y="921767"/>
            <a:ext cx="11527643" cy="1347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Computing devices, including mobile phones, use various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biometric authentication methods 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like fingerprints or facial features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to identify users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However, these methods rely on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specific hardware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, which can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increase the overall cost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F08D2E-B246-8C4C-3FCD-291E594ECB16}"/>
              </a:ext>
            </a:extLst>
          </p:cNvPr>
          <p:cNvSpPr txBox="1"/>
          <p:nvPr/>
        </p:nvSpPr>
        <p:spPr>
          <a:xfrm>
            <a:off x="659363" y="3989"/>
            <a:ext cx="570935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Problem statement and Solution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94B8271-DA05-6208-1225-73B4C20BB9FC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C8D4DF3-EA36-0D61-CF28-D2A32B237B81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FF9546E-6168-673A-6A34-20B05FE37C7C}"/>
              </a:ext>
            </a:extLst>
          </p:cNvPr>
          <p:cNvSpPr txBox="1"/>
          <p:nvPr/>
        </p:nvSpPr>
        <p:spPr>
          <a:xfrm>
            <a:off x="664355" y="2855501"/>
            <a:ext cx="11527643" cy="2738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</a:t>
            </a:r>
          </a:p>
          <a:p>
            <a:pPr marL="360000" indent="-3600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An economical alternative is to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authenticate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users based on their behaviour, such as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typing dynamics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60000" indent="-3600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Keystroke dynamics (keystroke biometrics) pertain to the comprehensive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timing data 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that precisely records the moment each key is pressed and released as an individual types a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password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on a computer keyboard. 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Through capturing the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intervals between key presses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, key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hold 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durations, and the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periods between key releases and next key presses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, significant user insights can be derived. 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When the user logs in again, companies can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compare 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their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present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typing pattern with their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past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patterns, allowing for authentication to distinguish legitimate users from potential fraudulent ones.</a:t>
            </a:r>
          </a:p>
        </p:txBody>
      </p:sp>
    </p:spTree>
    <p:extLst>
      <p:ext uri="{BB962C8B-B14F-4D97-AF65-F5344CB8AC3E}">
        <p14:creationId xmlns:p14="http://schemas.microsoft.com/office/powerpoint/2010/main" val="3822717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5DAD66-5C2D-9E2A-6239-E13DBFA79100}"/>
              </a:ext>
            </a:extLst>
          </p:cNvPr>
          <p:cNvSpPr txBox="1"/>
          <p:nvPr/>
        </p:nvSpPr>
        <p:spPr>
          <a:xfrm>
            <a:off x="658764" y="686114"/>
            <a:ext cx="11533236" cy="558101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ML Problem statement  </a:t>
            </a:r>
          </a:p>
          <a:p>
            <a:pPr lvl="1" algn="just">
              <a:spcAft>
                <a:spcPts val="800"/>
              </a:spcAft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We want to create a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machine learning model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that accurately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identifies users 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based on their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typing dynamics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, achieving a high level of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authentication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performance and provide a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cost-effective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alternative to biometric authentication methods for computing devices.</a:t>
            </a:r>
          </a:p>
          <a:p>
            <a:pPr lvl="1" algn="just">
              <a:spcAft>
                <a:spcPts val="800"/>
              </a:spcAft>
            </a:pPr>
            <a:endParaRPr lang="en-US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Ideal outcome </a:t>
            </a:r>
          </a:p>
          <a:p>
            <a:pPr lvl="1" algn="just">
              <a:spcAft>
                <a:spcPts val="800"/>
              </a:spcAft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The ideal outcome would be a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reliable 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and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cost-effective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user authentication system that eliminates the need for specialized hardware, making it accessible and affordable for a wide range of computing devices.</a:t>
            </a:r>
          </a:p>
          <a:p>
            <a:pPr lvl="1" algn="just">
              <a:spcAft>
                <a:spcPts val="800"/>
              </a:spcAft>
            </a:pPr>
            <a:endParaRPr lang="en-US" sz="2000" dirty="0">
              <a:highlight>
                <a:srgbClr val="FFFF00"/>
              </a:highlight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Success metrics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lvl="1" algn="just">
              <a:spcAft>
                <a:spcPts val="800"/>
              </a:spcAft>
            </a:pP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High authentication accuracy,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Cost-effectiveness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consistent 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stable performance 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 time, Robustness against impersonation, and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positive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user acceptance.</a:t>
            </a:r>
          </a:p>
          <a:p>
            <a:pPr lvl="1" algn="just">
              <a:spcAft>
                <a:spcPts val="800"/>
              </a:spcAft>
            </a:pPr>
            <a:endParaRPr lang="en-SG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Failure metrics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lvl="1" algn="just">
              <a:spcAft>
                <a:spcPts val="800"/>
              </a:spcAft>
            </a:pP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False accept rate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False reject rate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Inconsistency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user authentication, Vulnerability to impersonation, and low user acceptance and satisfaction levels.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BB9010E-1EB4-5ADE-9213-7185B1904FD8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9E3611-8790-DFD4-84F2-BB693A72C14B}"/>
              </a:ext>
            </a:extLst>
          </p:cNvPr>
          <p:cNvSpPr txBox="1"/>
          <p:nvPr/>
        </p:nvSpPr>
        <p:spPr>
          <a:xfrm>
            <a:off x="659362" y="3989"/>
            <a:ext cx="10038133" cy="595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ML Formulation: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32E179F-94B2-0DA9-9B75-67A40D80CFC4}"/>
              </a:ext>
            </a:extLst>
          </p:cNvPr>
          <p:cNvCxnSpPr>
            <a:cxnSpLocks/>
          </p:cNvCxnSpPr>
          <p:nvPr/>
        </p:nvCxnSpPr>
        <p:spPr>
          <a:xfrm>
            <a:off x="653845" y="437533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554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5DAD66-5C2D-9E2A-6239-E13DBFA79100}"/>
              </a:ext>
            </a:extLst>
          </p:cNvPr>
          <p:cNvSpPr txBox="1"/>
          <p:nvPr/>
        </p:nvSpPr>
        <p:spPr>
          <a:xfrm>
            <a:off x="669521" y="621569"/>
            <a:ext cx="11522477" cy="575542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Input to the model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 lvl="1" algn="just">
              <a:spcAft>
                <a:spcPts val="800"/>
              </a:spcAft>
            </a:pP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Keystroke timings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obtained from </a:t>
            </a:r>
            <a:r>
              <a:rPr lang="en-SG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users, typing the password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‘.tie5Roanl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’.</a:t>
            </a:r>
          </a:p>
          <a:p>
            <a:pPr lvl="1" algn="just">
              <a:spcAft>
                <a:spcPts val="800"/>
              </a:spcAft>
            </a:pPr>
            <a:endParaRPr lang="en-SG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ML model: </a:t>
            </a:r>
          </a:p>
          <a:p>
            <a:pPr lvl="1" algn="just">
              <a:spcAft>
                <a:spcPts val="800"/>
              </a:spcAft>
            </a:pP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Our problem is best framed as a Supervised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Multi-class Classification 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task, which predicts whether the user’s typing dynamics match the authorized user profile or not.</a:t>
            </a:r>
          </a:p>
          <a:p>
            <a:pPr lvl="1" algn="just">
              <a:spcAft>
                <a:spcPts val="800"/>
              </a:spcAft>
            </a:pPr>
            <a:endParaRPr lang="en-SG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Output of the ML model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 lvl="1" algn="just">
              <a:spcAft>
                <a:spcPts val="800"/>
              </a:spcAft>
            </a:pP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output of the machine learning model would be a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multi-class decision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indicating whether the user's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typing dynamics match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authorized user </a:t>
            </a:r>
            <a:r>
              <a:rPr lang="en-SG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profile</a:t>
            </a:r>
            <a:r>
              <a:rPr lang="en-S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not.</a:t>
            </a:r>
          </a:p>
          <a:p>
            <a:pPr lvl="1" algn="just">
              <a:spcAft>
                <a:spcPts val="800"/>
              </a:spcAft>
            </a:pPr>
            <a:endParaRPr lang="en-SG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Hypotheses, and assumptions: </a:t>
            </a:r>
          </a:p>
          <a:p>
            <a:pPr lvl="1" algn="just">
              <a:spcAft>
                <a:spcPts val="800"/>
              </a:spcAft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Typing dynamics are sufficiently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distinct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and consistent among individuals</a:t>
            </a:r>
          </a:p>
          <a:p>
            <a:pPr lvl="1" algn="just">
              <a:spcAft>
                <a:spcPts val="800"/>
              </a:spcAft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There are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enough data samples 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available to train and evaluate the machine learning model effectively. </a:t>
            </a:r>
          </a:p>
          <a:p>
            <a:pPr lvl="1" algn="just">
              <a:spcAft>
                <a:spcPts val="800"/>
              </a:spcAft>
            </a:pP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Individuals have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unique typing patterns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that can be captured and used for user authentication, and that these </a:t>
            </a:r>
            <a:r>
              <a:rPr lang="en-SG" b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patterns remain consistent </a:t>
            </a:r>
            <a:r>
              <a:rPr lang="en-SG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over time.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BB9010E-1EB4-5ADE-9213-7185B1904FD8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9E3611-8790-DFD4-84F2-BB693A72C14B}"/>
              </a:ext>
            </a:extLst>
          </p:cNvPr>
          <p:cNvSpPr txBox="1"/>
          <p:nvPr/>
        </p:nvSpPr>
        <p:spPr>
          <a:xfrm>
            <a:off x="659362" y="3989"/>
            <a:ext cx="10038133" cy="595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effectLst/>
                <a:latin typeface="Calibri Light" panose="020F030202020403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ML Formulation: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32E179F-94B2-0DA9-9B75-67A40D80CFC4}"/>
              </a:ext>
            </a:extLst>
          </p:cNvPr>
          <p:cNvCxnSpPr>
            <a:cxnSpLocks/>
          </p:cNvCxnSpPr>
          <p:nvPr/>
        </p:nvCxnSpPr>
        <p:spPr>
          <a:xfrm>
            <a:off x="653845" y="437533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885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115326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Data preparation, Exploratory Data Analysis and Feature Engineering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9E86B9-E9B2-633B-3C83-606560188D6F}"/>
              </a:ext>
            </a:extLst>
          </p:cNvPr>
          <p:cNvSpPr txBox="1"/>
          <p:nvPr/>
        </p:nvSpPr>
        <p:spPr>
          <a:xfrm>
            <a:off x="659362" y="1201883"/>
            <a:ext cx="6946292" cy="2769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Critical information 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 is captured during typing a password are:</a:t>
            </a:r>
            <a:endParaRPr lang="en-SG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+mj-lt"/>
              <a:buAutoNum type="alphaLcPeriod"/>
            </a:pPr>
            <a: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Hold duration (H)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 lvl="1">
              <a:spcAft>
                <a:spcPts val="800"/>
              </a:spcAft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 from when a key was pressed to when it was released.</a:t>
            </a:r>
            <a:endParaRPr lang="en-SG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+mj-lt"/>
              <a:buAutoNum type="alphaLcPeriod"/>
            </a:pPr>
            <a: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Up-to-Down (UD) duration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>
              <a:spcAft>
                <a:spcPts val="800"/>
              </a:spcAft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 from when key1 was released to when key2 was pressed.</a:t>
            </a:r>
            <a:endParaRPr lang="en-SG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+mj-lt"/>
              <a:buAutoNum type="alphaLcPeriod"/>
            </a:pPr>
            <a: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Down-to-Down (DD) duration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>
              <a:spcAft>
                <a:spcPts val="800"/>
              </a:spcAft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 from when </a:t>
            </a:r>
            <a:r>
              <a:rPr lang="en-US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key1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was pressed to when </a:t>
            </a:r>
            <a:r>
              <a:rPr lang="en-US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key2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was pressed.</a:t>
            </a:r>
            <a:endParaRPr lang="en-SG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1" descr="A black screen with a black rectangle and arrows&#10;&#10;Description automatically generated">
            <a:extLst>
              <a:ext uri="{FF2B5EF4-FFF2-40B4-BE49-F238E27FC236}">
                <a16:creationId xmlns:a16="http://schemas.microsoft.com/office/drawing/2014/main" id="{0213A40B-241B-B705-B8F8-B7BC53992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7024" y="1189976"/>
            <a:ext cx="4308671" cy="2123723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26521D-93D8-098E-D282-4DE6B37225F8}"/>
              </a:ext>
            </a:extLst>
          </p:cNvPr>
          <p:cNvSpPr txBox="1"/>
          <p:nvPr/>
        </p:nvSpPr>
        <p:spPr>
          <a:xfrm>
            <a:off x="659362" y="4107517"/>
            <a:ext cx="11532636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00" lvl="0" indent="-3600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Benchmark dataset was downloaded from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Carnegie Melon University </a:t>
            </a:r>
            <a:r>
              <a:rPr lang="en-SG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http://www.cs.cmu.edu/~keystroke/</a:t>
            </a:r>
            <a:r>
              <a:rPr lang="en-SG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SG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00" lvl="0" indent="-3600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consist of keystroke-timing information from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51 subjects 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(typists), each typing same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10-character password “.tie5Roanl”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400 times 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(in 8 sessions, with 50 repetitions per session).</a:t>
            </a:r>
          </a:p>
          <a:p>
            <a:pPr marL="360000" lvl="0" indent="-3600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 additional user data (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414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keystroke timing samples from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Allen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was collected.</a:t>
            </a:r>
          </a:p>
          <a:p>
            <a:pPr marL="360000" lvl="0" indent="-3600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Final dataset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 Created a hybrid dataset by merging the first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users’ samples and Allen’s 414 keystroke samples.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CE9247-61CA-4D73-288B-1548F60D84C1}"/>
              </a:ext>
            </a:extLst>
          </p:cNvPr>
          <p:cNvSpPr txBox="1"/>
          <p:nvPr/>
        </p:nvSpPr>
        <p:spPr>
          <a:xfrm>
            <a:off x="677726" y="589631"/>
            <a:ext cx="299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Dataset</a:t>
            </a:r>
            <a:endParaRPr lang="en-SG" sz="28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0766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67B0780-1FD6-D0F0-F056-3FC2AEC94396}"/>
              </a:ext>
            </a:extLst>
          </p:cNvPr>
          <p:cNvSpPr txBox="1"/>
          <p:nvPr/>
        </p:nvSpPr>
        <p:spPr>
          <a:xfrm>
            <a:off x="659361" y="1478973"/>
            <a:ext cx="7816419" cy="1333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00" lvl="0" indent="-36000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 number of samples in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CMU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 is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20400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60000" lvl="0" indent="-36000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 number of samples in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hybrid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 is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4414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60000" lvl="0" indent="-36000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eatures (and their data types)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20000"/>
              </a:lnSpc>
              <a:spcAft>
                <a:spcPts val="100"/>
              </a:spcAft>
            </a:pPr>
            <a:endParaRPr lang="en-SG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115326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Data preparation, Exploratory Data Analysis and Feature Engineering</a:t>
            </a: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60CC697-720C-6302-3BE9-199080192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3787" y="768964"/>
            <a:ext cx="3104760" cy="55248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EA43DF-D169-E922-4914-7347CDF131F0}"/>
              </a:ext>
            </a:extLst>
          </p:cNvPr>
          <p:cNvSpPr txBox="1"/>
          <p:nvPr/>
        </p:nvSpPr>
        <p:spPr>
          <a:xfrm>
            <a:off x="659362" y="4861227"/>
            <a:ext cx="8409942" cy="1450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/>
              <a:t>Note</a:t>
            </a:r>
            <a:r>
              <a:rPr lang="en-US" dirty="0"/>
              <a:t>:</a:t>
            </a:r>
          </a:p>
          <a:p>
            <a:pPr marL="360000" indent="-3600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i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H.period</a:t>
            </a: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: during the period “.” Key was held.</a:t>
            </a:r>
          </a:p>
          <a:p>
            <a:pPr marL="360000" indent="-3600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i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DD.period.t</a:t>
            </a: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: Time from when period “.” was pressed to when “t” key was pressed.</a:t>
            </a:r>
          </a:p>
          <a:p>
            <a:pPr marL="360000" indent="-3600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i="1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UD.period.t</a:t>
            </a: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: Time from when period “.” was released to when “t” key was pressed.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2C94789-079E-F74B-5DC4-F341EC50CF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729" y="2438404"/>
            <a:ext cx="3991603" cy="266072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5CFC055-858C-9CA8-9308-B3561AAE94A4}"/>
              </a:ext>
            </a:extLst>
          </p:cNvPr>
          <p:cNvSpPr txBox="1"/>
          <p:nvPr/>
        </p:nvSpPr>
        <p:spPr>
          <a:xfrm>
            <a:off x="677726" y="589631"/>
            <a:ext cx="299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Dataset</a:t>
            </a:r>
            <a:endParaRPr lang="en-SG" sz="28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68998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115326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Data preparation, Exploratory Data Analysis and Feature Engineering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CDEDBC-7C5A-6B29-0F37-56545F7B84EC}"/>
              </a:ext>
            </a:extLst>
          </p:cNvPr>
          <p:cNvSpPr txBox="1"/>
          <p:nvPr/>
        </p:nvSpPr>
        <p:spPr>
          <a:xfrm>
            <a:off x="664602" y="1674756"/>
            <a:ext cx="11532633" cy="2769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Target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column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subject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”, and its data type is “object”. Data type </a:t>
            </a:r>
            <a:r>
              <a:rPr lang="en-SG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all 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other columns are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float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SG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Columns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sessionIndex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and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not used 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it will not affect model training and testing.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SG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 are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missing values 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“NaN”s.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SG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Columns of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Hold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duration shows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low standard deviation 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compared to their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corresponding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Up-to-Down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column.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B557B0-E3D7-2F38-9F05-3D6A98BBB676}"/>
              </a:ext>
            </a:extLst>
          </p:cNvPr>
          <p:cNvSpPr txBox="1"/>
          <p:nvPr/>
        </p:nvSpPr>
        <p:spPr>
          <a:xfrm>
            <a:off x="677726" y="589631"/>
            <a:ext cx="299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Data Analysis</a:t>
            </a:r>
            <a:endParaRPr lang="en-SG" sz="28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84501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708581-294C-1037-27B8-B0F2E9EE3B7E}"/>
              </a:ext>
            </a:extLst>
          </p:cNvPr>
          <p:cNvCxnSpPr/>
          <p:nvPr/>
        </p:nvCxnSpPr>
        <p:spPr>
          <a:xfrm>
            <a:off x="501445" y="589933"/>
            <a:ext cx="11071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323F29-B88B-B3D7-AA7C-232A1873EF9B}"/>
              </a:ext>
            </a:extLst>
          </p:cNvPr>
          <p:cNvCxnSpPr>
            <a:cxnSpLocks/>
          </p:cNvCxnSpPr>
          <p:nvPr/>
        </p:nvCxnSpPr>
        <p:spPr>
          <a:xfrm>
            <a:off x="653845" y="427701"/>
            <a:ext cx="0" cy="5284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BEF58E-1E7D-F5E0-B9F9-5C790A893DA2}"/>
              </a:ext>
            </a:extLst>
          </p:cNvPr>
          <p:cNvSpPr txBox="1"/>
          <p:nvPr/>
        </p:nvSpPr>
        <p:spPr>
          <a:xfrm>
            <a:off x="659362" y="3989"/>
            <a:ext cx="115326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Data preparation, Exploratory Data Analysis and Feature Engineering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CDEDBC-7C5A-6B29-0F37-56545F7B84EC}"/>
              </a:ext>
            </a:extLst>
          </p:cNvPr>
          <p:cNvSpPr txBox="1"/>
          <p:nvPr/>
        </p:nvSpPr>
        <p:spPr>
          <a:xfrm>
            <a:off x="653844" y="1416574"/>
            <a:ext cx="11532633" cy="1264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Values in all columns of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Down-to-Down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are the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sum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their corresponding values in columns of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Hold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and “Up-to-Down”. Columns of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Up-to-Down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shows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strong correlation 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 column “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Down-to-Down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”. Calculated correlation coefficients for these pairs of ‘Down-to-Down' and ‘Up-to-Down' for each character keypress are above </a:t>
            </a:r>
            <a:r>
              <a:rPr lang="en-SG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0.9</a:t>
            </a:r>
            <a:r>
              <a:rPr lang="en-SG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shown below.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B557B0-E3D7-2F38-9F05-3D6A98BBB676}"/>
              </a:ext>
            </a:extLst>
          </p:cNvPr>
          <p:cNvSpPr txBox="1"/>
          <p:nvPr/>
        </p:nvSpPr>
        <p:spPr>
          <a:xfrm>
            <a:off x="677726" y="589631"/>
            <a:ext cx="299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00"/>
                </a:highlight>
              </a:rPr>
              <a:t>Data Analysis</a:t>
            </a:r>
            <a:endParaRPr lang="en-SG" sz="2800" dirty="0">
              <a:highlight>
                <a:srgbClr val="00FF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C7AB2F-F78F-9C2A-E20F-B8A5EED2E1D0}"/>
              </a:ext>
            </a:extLst>
          </p:cNvPr>
          <p:cNvSpPr txBox="1"/>
          <p:nvPr/>
        </p:nvSpPr>
        <p:spPr>
          <a:xfrm>
            <a:off x="648328" y="5548439"/>
            <a:ext cx="11532633" cy="671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S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Hence all columns prefixed with “</a:t>
            </a:r>
            <a:r>
              <a:rPr lang="en-SG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DD</a:t>
            </a:r>
            <a:r>
              <a:rPr lang="en-S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”, are to be </a:t>
            </a:r>
            <a:r>
              <a:rPr lang="en-SG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dropped</a:t>
            </a:r>
            <a:r>
              <a:rPr lang="en-S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reduce the effects on model training due to correlated features.  This reduces the number of features from </a:t>
            </a:r>
            <a:r>
              <a:rPr lang="en-SG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31 to 21.</a:t>
            </a:r>
            <a:endParaRPr lang="en-SG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D12B54-74CF-7747-F242-251EE846A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026" y="2450581"/>
            <a:ext cx="5436642" cy="277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5436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Retrospect">
    <a:dk1>
      <a:srgbClr val="000000"/>
    </a:dk1>
    <a:lt1>
      <a:sysClr val="window" lastClr="FFFFFF"/>
    </a:lt1>
    <a:dk2>
      <a:srgbClr val="637052"/>
    </a:dk2>
    <a:lt2>
      <a:srgbClr val="CCDDEA"/>
    </a:lt2>
    <a:accent1>
      <a:srgbClr val="E48312"/>
    </a:accent1>
    <a:accent2>
      <a:srgbClr val="BD582C"/>
    </a:accent2>
    <a:accent3>
      <a:srgbClr val="865640"/>
    </a:accent3>
    <a:accent4>
      <a:srgbClr val="9B8357"/>
    </a:accent4>
    <a:accent5>
      <a:srgbClr val="C2BC80"/>
    </a:accent5>
    <a:accent6>
      <a:srgbClr val="94A088"/>
    </a:accent6>
    <a:hlink>
      <a:srgbClr val="2998E3"/>
    </a:hlink>
    <a:folHlink>
      <a:srgbClr val="8C8C8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763</TotalTime>
  <Words>1912</Words>
  <Application>Microsoft Office PowerPoint</Application>
  <PresentationFormat>Widescreen</PresentationFormat>
  <Paragraphs>267</Paragraphs>
  <Slides>26</Slides>
  <Notes>24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-apple-system</vt:lpstr>
      <vt:lpstr>Arial</vt:lpstr>
      <vt:lpstr>Calibri</vt:lpstr>
      <vt:lpstr>Calibri Light</vt:lpstr>
      <vt:lpstr>Courier New</vt:lpstr>
      <vt:lpstr>Symbol</vt:lpstr>
      <vt:lpstr>Retrospect</vt:lpstr>
      <vt:lpstr>User Authentication Using Classical Machine Learning:  Leveraging Key Typing Dynamics Behavior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Wall crack detection using two Deep Learning Techniques</dc:title>
  <dc:creator>Jacob Abraham</dc:creator>
  <cp:lastModifiedBy>Jacob Abraham</cp:lastModifiedBy>
  <cp:revision>90</cp:revision>
  <dcterms:created xsi:type="dcterms:W3CDTF">2023-02-17T05:26:14Z</dcterms:created>
  <dcterms:modified xsi:type="dcterms:W3CDTF">2023-08-24T00:28:57Z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ef8e180-8f22-4ead-b44a-2d560df875da_Enabled">
    <vt:lpwstr>true</vt:lpwstr>
  </property>
  <property fmtid="{D5CDD505-2E9C-101B-9397-08002B2CF9AE}" pid="3" name="MSIP_Label_3ef8e180-8f22-4ead-b44a-2d560df875da_SetDate">
    <vt:lpwstr>2023-08-16T10:16:11Z</vt:lpwstr>
  </property>
  <property fmtid="{D5CDD505-2E9C-101B-9397-08002B2CF9AE}" pid="4" name="MSIP_Label_3ef8e180-8f22-4ead-b44a-2d560df875da_Method">
    <vt:lpwstr>Privileged</vt:lpwstr>
  </property>
  <property fmtid="{D5CDD505-2E9C-101B-9397-08002B2CF9AE}" pid="5" name="MSIP_Label_3ef8e180-8f22-4ead-b44a-2d560df875da_Name">
    <vt:lpwstr>Public</vt:lpwstr>
  </property>
  <property fmtid="{D5CDD505-2E9C-101B-9397-08002B2CF9AE}" pid="6" name="MSIP_Label_3ef8e180-8f22-4ead-b44a-2d560df875da_SiteId">
    <vt:lpwstr>64991f7f-44d6-4d8c-9cd4-7862e8cb94c6</vt:lpwstr>
  </property>
  <property fmtid="{D5CDD505-2E9C-101B-9397-08002B2CF9AE}" pid="7" name="MSIP_Label_3ef8e180-8f22-4ead-b44a-2d560df875da_ActionId">
    <vt:lpwstr>beddb99c-01d0-4c9d-9b9a-abc08fdecf04</vt:lpwstr>
  </property>
  <property fmtid="{D5CDD505-2E9C-101B-9397-08002B2CF9AE}" pid="8" name="MSIP_Label_3ef8e180-8f22-4ead-b44a-2d560df875da_ContentBits">
    <vt:lpwstr>0</vt:lpwstr>
  </property>
</Properties>
</file>

<file path=docProps/thumbnail.jpeg>
</file>